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2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95" r:id="rId21"/>
    <p:sldId id="279" r:id="rId22"/>
    <p:sldId id="280" r:id="rId23"/>
    <p:sldId id="281" r:id="rId24"/>
    <p:sldId id="282" r:id="rId25"/>
    <p:sldId id="283" r:id="rId26"/>
    <p:sldId id="285" r:id="rId27"/>
    <p:sldId id="284" r:id="rId28"/>
    <p:sldId id="286" r:id="rId29"/>
    <p:sldId id="287" r:id="rId30"/>
    <p:sldId id="288" r:id="rId31"/>
    <p:sldId id="289" r:id="rId32"/>
    <p:sldId id="290" r:id="rId33"/>
    <p:sldId id="291" r:id="rId34"/>
    <p:sldId id="293" r:id="rId35"/>
    <p:sldId id="292" r:id="rId36"/>
    <p:sldId id="294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1" r:id="rId52"/>
    <p:sldId id="310" r:id="rId53"/>
    <p:sldId id="315" r:id="rId54"/>
    <p:sldId id="313" r:id="rId55"/>
    <p:sldId id="312" r:id="rId56"/>
    <p:sldId id="314" r:id="rId57"/>
    <p:sldId id="316" r:id="rId58"/>
    <p:sldId id="317" r:id="rId59"/>
    <p:sldId id="318" r:id="rId60"/>
    <p:sldId id="342" r:id="rId61"/>
    <p:sldId id="346" r:id="rId62"/>
    <p:sldId id="348" r:id="rId63"/>
    <p:sldId id="349" r:id="rId64"/>
    <p:sldId id="350" r:id="rId65"/>
    <p:sldId id="353" r:id="rId66"/>
    <p:sldId id="354" r:id="rId67"/>
    <p:sldId id="352" r:id="rId68"/>
    <p:sldId id="356" r:id="rId69"/>
    <p:sldId id="355" r:id="rId70"/>
    <p:sldId id="351" r:id="rId71"/>
    <p:sldId id="357" r:id="rId72"/>
    <p:sldId id="358" r:id="rId73"/>
    <p:sldId id="359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5" r:id="rId83"/>
    <p:sldId id="360" r:id="rId84"/>
    <p:sldId id="336" r:id="rId85"/>
    <p:sldId id="361" r:id="rId86"/>
    <p:sldId id="337" r:id="rId87"/>
    <p:sldId id="338" r:id="rId88"/>
    <p:sldId id="339" r:id="rId89"/>
    <p:sldId id="340" r:id="rId90"/>
    <p:sldId id="341" r:id="rId9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C0DA4-7A8F-4266-AFC6-C49289E6652A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280D-8AD0-4966-B21B-AE5E457A79B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485DF-44EF-4F3A-A522-DB2C2C016C60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82CDF-1DDA-41FB-A943-6255EE836D0C}" type="slidenum">
              <a:rPr lang="en-IN" smtClean="0"/>
              <a:pPr/>
              <a:t>74</a:t>
            </a:fld>
            <a:endParaRPr lang="en-IN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D46813-1E0A-4FA0-B98F-9F0B02616205}" type="slidenum">
              <a:rPr lang="en-IN" smtClean="0"/>
              <a:pPr/>
              <a:t>75</a:t>
            </a:fld>
            <a:endParaRPr lang="en-IN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9CEFB-B35E-4A3E-858B-9BADB99F4300}" type="slidenum">
              <a:rPr lang="en-IN" smtClean="0"/>
              <a:pPr/>
              <a:t>77</a:t>
            </a:fld>
            <a:endParaRPr lang="en-IN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7B90EB-BDCE-49AE-98B3-27F19C88A588}" type="slidenum">
              <a:rPr lang="en-IN" smtClean="0"/>
              <a:pPr/>
              <a:t>78</a:t>
            </a:fld>
            <a:endParaRPr lang="en-IN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E437E4-E3E3-4C3D-863C-11D66291FB54}" type="slidenum">
              <a:rPr lang="en-IN" smtClean="0"/>
              <a:pPr/>
              <a:t>80</a:t>
            </a:fld>
            <a:endParaRPr lang="en-IN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67F3F-CAB4-4BDB-9058-1A47B11E8B06}" type="slidenum">
              <a:rPr lang="en-IN" smtClean="0"/>
              <a:pPr/>
              <a:t>82</a:t>
            </a:fld>
            <a:endParaRPr lang="en-IN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658012-3630-4BB0-9DEC-96C81B987EE5}" type="slidenum">
              <a:rPr lang="en-IN" smtClean="0"/>
              <a:pPr/>
              <a:t>84</a:t>
            </a:fld>
            <a:endParaRPr lang="en-IN"/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274E88-0CEA-411F-935E-C70C64735D2A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DFB5D7-5811-4CFD-ACBE-D077DAE6CE3E}" type="slidenum">
              <a:rPr lang="en-IN" smtClean="0"/>
              <a:pPr/>
              <a:t>87</a:t>
            </a:fld>
            <a:endParaRPr lang="en-IN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26159-2935-4AE1-AC8A-E53AABDE0D7B}" type="slidenum">
              <a:rPr lang="en-IN" smtClean="0"/>
              <a:pPr/>
              <a:t>88</a:t>
            </a:fld>
            <a:endParaRPr lang="en-IN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7C71A-E582-4FB6-8C08-87822334BB85}" type="slidenum">
              <a:rPr lang="en-IN" smtClean="0"/>
              <a:pPr/>
              <a:t>89</a:t>
            </a:fld>
            <a:endParaRPr lang="en-IN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E218B1-1F26-4981-8030-204CE530CDBD}" type="slidenum">
              <a:rPr lang="en-IN" smtClean="0"/>
              <a:pPr/>
              <a:t>90</a:t>
            </a:fld>
            <a:endParaRPr lang="en-IN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C6FDC2-4C88-4ABE-BA22-CBB45BDD3943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7E54D-25E3-449A-9362-206DA3FE1F66}" type="slidenum">
              <a:rPr lang="en-IN" smtClean="0"/>
              <a:pPr/>
              <a:t>16</a:t>
            </a:fld>
            <a:endParaRPr lang="en-IN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48882-9850-4A6C-BF22-E22F2B775271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C9396E-5B16-4C89-B8DE-6552C909974E}" type="slidenum">
              <a:rPr lang="en-IN" smtClean="0"/>
              <a:pPr/>
              <a:t>18</a:t>
            </a:fld>
            <a:endParaRPr lang="en-IN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AB3A3-1D4F-4012-AC46-07372DA29A72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48882-9850-4A6C-BF22-E22F2B775271}" type="slidenum">
              <a:rPr lang="en-IN" smtClean="0"/>
              <a:pPr/>
              <a:t>21</a:t>
            </a:fld>
            <a:endParaRPr lang="en-IN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DE02E-D334-46EA-AEBA-FC86A7E9A086}" type="slidenum">
              <a:rPr lang="en-IN" smtClean="0"/>
              <a:pPr/>
              <a:t>60</a:t>
            </a:fld>
            <a:endParaRPr lang="en-IN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0256F7-48A9-4DD5-B322-531B9E9983FD}" type="datetimeFigureOut">
              <a:rPr lang="en-US" smtClean="0"/>
              <a:pPr/>
              <a:t>7/30/2024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4A938A-C567-461E-8ACC-CDCB0947009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Shoulder Biomechanics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21495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Sarath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Babu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V</a:t>
            </a:r>
          </a:p>
          <a:p>
            <a:pPr algn="ctr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Professor cum Principal</a:t>
            </a:r>
          </a:p>
          <a:p>
            <a:pPr algn="ctr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Dept. of Sports Physiotherapy</a:t>
            </a:r>
          </a:p>
          <a:p>
            <a:pPr algn="ctr"/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MGM Institute Of Physiotherapy</a:t>
            </a:r>
          </a:p>
          <a:p>
            <a:pPr algn="ctr"/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Chh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Sambhajinagar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Sternoclavicular</a:t>
            </a:r>
            <a:r>
              <a:rPr lang="en-IN" b="1" i="1" dirty="0"/>
              <a:t> Disc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err="1"/>
              <a:t>fibrocartilage</a:t>
            </a:r>
            <a:r>
              <a:rPr lang="en-IN" dirty="0"/>
              <a:t> disc, or meniscus, that increases congruence between the articulating surfaces.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During </a:t>
            </a:r>
            <a:r>
              <a:rPr lang="en-IN" b="1" dirty="0"/>
              <a:t>elevation and depression of the clavicle, the </a:t>
            </a:r>
            <a:r>
              <a:rPr lang="en-IN" dirty="0"/>
              <a:t>medial </a:t>
            </a:r>
            <a:r>
              <a:rPr lang="en-IN" dirty="0" err="1"/>
              <a:t>articular</a:t>
            </a:r>
            <a:r>
              <a:rPr lang="en-IN" dirty="0"/>
              <a:t> surface rolls and slides on the relatively stationary disc, with the upper attachment of the disc serving as a pivot point. </a:t>
            </a:r>
          </a:p>
          <a:p>
            <a:r>
              <a:rPr lang="en-IN" dirty="0"/>
              <a:t>During </a:t>
            </a:r>
            <a:r>
              <a:rPr lang="en-IN" b="1" dirty="0"/>
              <a:t>protraction and retraction </a:t>
            </a:r>
            <a:r>
              <a:rPr lang="en-IN" dirty="0"/>
              <a:t>of the clavicle, the </a:t>
            </a:r>
            <a:r>
              <a:rPr lang="en-IN" dirty="0" err="1"/>
              <a:t>sternoclavicular</a:t>
            </a:r>
            <a:r>
              <a:rPr lang="en-IN" dirty="0"/>
              <a:t> disc and medial </a:t>
            </a:r>
            <a:r>
              <a:rPr lang="en-IN" dirty="0" err="1"/>
              <a:t>articular</a:t>
            </a:r>
            <a:r>
              <a:rPr lang="en-IN" dirty="0"/>
              <a:t> surface roll and slide together on the </a:t>
            </a:r>
            <a:r>
              <a:rPr lang="en-IN" dirty="0" err="1"/>
              <a:t>manubrial</a:t>
            </a:r>
            <a:r>
              <a:rPr lang="en-IN" dirty="0"/>
              <a:t> facet, with the lower attachment of the disc serving as a pivot point.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provides stability by increasing joint congruence and by absorbing forces transmitted along the clavicle from its lateral end to the </a:t>
            </a:r>
            <a:r>
              <a:rPr lang="en-IN" dirty="0" err="1"/>
              <a:t>sternoclavicular</a:t>
            </a:r>
            <a:r>
              <a:rPr lang="en-IN" dirty="0"/>
              <a:t> joint.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428736"/>
            <a:ext cx="8072466" cy="474822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Has 2 lamina-Anterior lamina &amp; Posterior lamina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Limits extremes of all </a:t>
            </a:r>
            <a:r>
              <a:rPr lang="en-US" dirty="0" err="1"/>
              <a:t>clavicular</a:t>
            </a:r>
            <a:r>
              <a:rPr lang="en-US" dirty="0"/>
              <a:t> motions except depression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i="1" dirty="0"/>
              <a:t>3. </a:t>
            </a:r>
            <a:r>
              <a:rPr lang="en-US" dirty="0" err="1"/>
              <a:t>Interclavicular</a:t>
            </a:r>
            <a:r>
              <a:rPr lang="en-US" i="1" u="sng" dirty="0"/>
              <a:t> </a:t>
            </a:r>
            <a:r>
              <a:rPr lang="en-US" dirty="0"/>
              <a:t>ligament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Spans over the jugular notch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Checks excessive depression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Protects the structures like Brachial plexus &amp; </a:t>
            </a:r>
            <a:r>
              <a:rPr lang="en-US" dirty="0" err="1"/>
              <a:t>subclavian</a:t>
            </a:r>
            <a:r>
              <a:rPr lang="en-US" dirty="0"/>
              <a:t> artery.</a:t>
            </a:r>
            <a:endParaRPr lang="en-IN" dirty="0"/>
          </a:p>
          <a:p>
            <a:pPr eaLnBrk="1" hangingPunct="1">
              <a:lnSpc>
                <a:spcPct val="80000"/>
              </a:lnSpc>
              <a:buNone/>
            </a:pPr>
            <a:endParaRPr lang="en-US" dirty="0"/>
          </a:p>
          <a:p>
            <a:pPr eaLnBrk="1" hangingPunct="1">
              <a:lnSpc>
                <a:spcPct val="8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001000" cy="18716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>
                <a:latin typeface="+mn-lt"/>
              </a:rPr>
              <a:t>Sternoclavicular  joint ligaments</a:t>
            </a:r>
            <a:r>
              <a:rPr lang="en-US" sz="3400" b="1">
                <a:latin typeface="+mn-lt"/>
              </a:rPr>
              <a:t> :</a:t>
            </a:r>
            <a:br>
              <a:rPr lang="en-US" sz="3400" b="1">
                <a:latin typeface="+mn-lt"/>
              </a:rPr>
            </a:br>
            <a:r>
              <a:rPr lang="en-US" sz="3400" u="sng">
                <a:latin typeface="+mn-lt"/>
              </a:rPr>
              <a:t/>
            </a:r>
            <a:br>
              <a:rPr lang="en-US" sz="3400" u="sng">
                <a:latin typeface="+mn-lt"/>
              </a:rPr>
            </a:br>
            <a:endParaRPr lang="en-IN" sz="3400" u="sng">
              <a:latin typeface="+mn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01000" cy="51577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Calibri" pitchFamily="34" charset="0"/>
              <a:buNone/>
            </a:pPr>
            <a:r>
              <a:rPr lang="en-US" i="1" dirty="0"/>
              <a:t>1. </a:t>
            </a:r>
            <a:r>
              <a:rPr lang="en-US" i="1" dirty="0" err="1"/>
              <a:t>Sternoclavicular</a:t>
            </a:r>
            <a:r>
              <a:rPr lang="en-US" i="1" dirty="0"/>
              <a:t>  ligament</a:t>
            </a:r>
            <a:r>
              <a:rPr lang="en-US" i="1" u="sng" dirty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 Anterior &amp; posterior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 Check ant &amp; post movement of head of clavicle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/>
              <a:t>2. </a:t>
            </a:r>
            <a:r>
              <a:rPr lang="en-US" i="1" dirty="0" err="1"/>
              <a:t>Costoclavicular</a:t>
            </a:r>
            <a:r>
              <a:rPr lang="en-US" i="1" dirty="0"/>
              <a:t> ligament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Strong ligament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/>
              <a:t>Extends from cartilage of first rib to costal </a:t>
            </a:r>
            <a:r>
              <a:rPr lang="en-US" dirty="0" err="1"/>
              <a:t>tuberosity</a:t>
            </a:r>
            <a:r>
              <a:rPr lang="en-US" dirty="0"/>
              <a:t> on inferior surface of clavicle 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85750"/>
            <a:ext cx="8229600" cy="6286500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endParaRPr lang="en-US" b="1" dirty="0"/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n-US" b="1" dirty="0"/>
              <a:t>Kinematics/SC joint motion</a:t>
            </a: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endParaRPr lang="en-US" dirty="0"/>
          </a:p>
          <a:p>
            <a:pPr marL="342900" indent="-342900" eaLnBrk="1" hangingPunct="1">
              <a:buFont typeface="Arial" charset="0"/>
              <a:buAutoNum type="arabicPeriod"/>
            </a:pPr>
            <a:r>
              <a:rPr lang="en-US" u="sng" dirty="0"/>
              <a:t>Elevation – depression</a:t>
            </a:r>
          </a:p>
          <a:p>
            <a:pPr marL="342900" indent="-342900" eaLnBrk="1" hangingPunct="1">
              <a:buNone/>
            </a:pPr>
            <a:r>
              <a:rPr lang="en-US" dirty="0"/>
              <a:t>It occurs around  A-P axis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n-US" dirty="0" err="1"/>
              <a:t>Arthrokinematically</a:t>
            </a:r>
            <a:r>
              <a:rPr lang="en-US" dirty="0"/>
              <a:t>,</a:t>
            </a:r>
            <a:endParaRPr lang="en-US" u="sng" dirty="0"/>
          </a:p>
          <a:p>
            <a:pPr marL="342900" indent="-342900" eaLnBrk="1" hangingPunct="1">
              <a:buNone/>
            </a:pPr>
            <a:r>
              <a:rPr lang="en-US" dirty="0"/>
              <a:t>Elevation – (0-45deg) upwards rolling &amp; inferior slide of convex head of clavicle on concave </a:t>
            </a:r>
            <a:r>
              <a:rPr lang="en-US" dirty="0" err="1"/>
              <a:t>manubrial</a:t>
            </a:r>
            <a:r>
              <a:rPr lang="en-US" dirty="0"/>
              <a:t> facet of sternum </a:t>
            </a:r>
          </a:p>
          <a:p>
            <a:pPr marL="342900" indent="-342900" eaLnBrk="1" hangingPunct="1">
              <a:buNone/>
            </a:pPr>
            <a:r>
              <a:rPr lang="en-US" dirty="0"/>
              <a:t>Depression – (0-15deg) inferior rolling &amp; superior slide of </a:t>
            </a:r>
            <a:r>
              <a:rPr lang="en-US" dirty="0" err="1"/>
              <a:t>clavicular</a:t>
            </a:r>
            <a:r>
              <a:rPr lang="en-US" dirty="0"/>
              <a:t> head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dirty="0"/>
          </a:p>
          <a:p>
            <a:pPr marL="342900" indent="-342900"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NU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8915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857364"/>
            <a:ext cx="8072438" cy="45529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en-US" sz="3200" dirty="0"/>
          </a:p>
          <a:p>
            <a:pPr>
              <a:lnSpc>
                <a:spcPct val="80000"/>
              </a:lnSpc>
              <a:buNone/>
            </a:pPr>
            <a:r>
              <a:rPr lang="en-US" sz="3200" dirty="0"/>
              <a:t> Movement takes place bet medial end of Clavicle </a:t>
            </a:r>
          </a:p>
          <a:p>
            <a:pPr>
              <a:lnSpc>
                <a:spcPct val="80000"/>
              </a:lnSpc>
              <a:buNone/>
            </a:pPr>
            <a:r>
              <a:rPr lang="en-US" sz="3200" dirty="0"/>
              <a:t>&amp;  </a:t>
            </a:r>
            <a:r>
              <a:rPr lang="en-US" sz="3200" dirty="0" err="1"/>
              <a:t>articular</a:t>
            </a:r>
            <a:r>
              <a:rPr lang="en-US" sz="3200" dirty="0"/>
              <a:t> disk </a:t>
            </a:r>
          </a:p>
          <a:p>
            <a:pPr>
              <a:lnSpc>
                <a:spcPct val="80000"/>
              </a:lnSpc>
              <a:buNone/>
            </a:pPr>
            <a:endParaRPr lang="en-US" sz="3200" dirty="0"/>
          </a:p>
          <a:p>
            <a:pPr>
              <a:lnSpc>
                <a:spcPct val="80000"/>
              </a:lnSpc>
              <a:buNone/>
            </a:pPr>
            <a:r>
              <a:rPr lang="en-US" sz="3200" dirty="0"/>
              <a:t>So disk is a part of </a:t>
            </a:r>
            <a:r>
              <a:rPr lang="en-US" sz="3200" dirty="0" err="1"/>
              <a:t>manubrium</a:t>
            </a:r>
            <a:r>
              <a:rPr lang="en-US" sz="3200" dirty="0"/>
              <a:t> during this </a:t>
            </a:r>
            <a:r>
              <a:rPr lang="en-US" sz="3200" dirty="0" err="1"/>
              <a:t>movt</a:t>
            </a:r>
            <a:endParaRPr lang="en-US" sz="3200" dirty="0"/>
          </a:p>
          <a:p>
            <a:pPr eaLnBrk="1" hangingPunct="1">
              <a:lnSpc>
                <a:spcPct val="80000"/>
              </a:lnSpc>
              <a:buNone/>
            </a:pPr>
            <a:endParaRPr lang="en-US" sz="3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endParaRPr lang="en-US" sz="3200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en-US" sz="3200" u="sng" dirty="0"/>
              <a:t>Protraction – Retraction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200" u="sng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3200" dirty="0"/>
              <a:t> It occurs around Vertical axis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3200" dirty="0"/>
              <a:t> Range 0-15 deg each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3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3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dirty="0"/>
              <a:t> </a:t>
            </a:r>
            <a:endParaRPr lang="en-IN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2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dirty="0"/>
              <a:t>Protraction – anterior rolling &amp; sliding of concave </a:t>
            </a:r>
            <a:r>
              <a:rPr lang="en-US" sz="2800" dirty="0" err="1"/>
              <a:t>articular</a:t>
            </a:r>
            <a:r>
              <a:rPr lang="en-US" sz="2800" dirty="0"/>
              <a:t> surface of clavicle on convex surface of </a:t>
            </a:r>
            <a:r>
              <a:rPr lang="en-US" sz="2800" dirty="0" err="1"/>
              <a:t>manubrium</a:t>
            </a:r>
            <a:endParaRPr lang="en-US" sz="2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dirty="0"/>
              <a:t>Retraction  – same </a:t>
            </a:r>
            <a:r>
              <a:rPr lang="en-US" sz="2800" dirty="0" err="1"/>
              <a:t>arthrokinematics</a:t>
            </a:r>
            <a:r>
              <a:rPr lang="en-US" sz="2800" dirty="0"/>
              <a:t> in opposite direction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None/>
            </a:pPr>
            <a:r>
              <a:rPr lang="en-US" sz="2800" dirty="0"/>
              <a:t> </a:t>
            </a:r>
            <a:r>
              <a:rPr lang="en-US" sz="2800" dirty="0" err="1"/>
              <a:t>Movment</a:t>
            </a:r>
            <a:r>
              <a:rPr lang="en-US" sz="2800" dirty="0"/>
              <a:t> takes place bet </a:t>
            </a:r>
            <a:r>
              <a:rPr lang="en-US" sz="2800" dirty="0" err="1"/>
              <a:t>articular</a:t>
            </a:r>
            <a:r>
              <a:rPr lang="en-US" sz="2800" dirty="0"/>
              <a:t> disk &amp; </a:t>
            </a:r>
            <a:r>
              <a:rPr lang="en-US" sz="2800" dirty="0" err="1"/>
              <a:t>manubrium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endParaRPr lang="en-IN" sz="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28596" y="428604"/>
            <a:ext cx="8269317" cy="6000771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 startAt="2"/>
            </a:pPr>
            <a:endParaRPr lang="en-US" sz="2800" u="sng" dirty="0"/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 startAt="2"/>
            </a:pPr>
            <a:endParaRPr lang="en-US" dirty="0"/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marL="514350" indent="-514350" eaLnBrk="1" hangingPunct="1">
              <a:lnSpc>
                <a:spcPct val="80000"/>
              </a:lnSpc>
              <a:buFont typeface="Arial" charset="0"/>
              <a:buAutoNum type="arabicPeriod" startAt="3"/>
            </a:pPr>
            <a:r>
              <a:rPr lang="en-US" dirty="0"/>
              <a:t>Anterior – Posterior rotation</a:t>
            </a:r>
          </a:p>
          <a:p>
            <a:pPr marL="514350" indent="-514350" eaLnBrk="1" hangingPunct="1">
              <a:lnSpc>
                <a:spcPct val="80000"/>
              </a:lnSpc>
              <a:buFont typeface="Arial" charset="0"/>
              <a:buNone/>
            </a:pPr>
            <a:endParaRPr lang="en-US" dirty="0"/>
          </a:p>
          <a:p>
            <a:pPr marL="514350" indent="-514350" eaLnBrk="1" hangingPunct="1">
              <a:lnSpc>
                <a:spcPct val="80000"/>
              </a:lnSpc>
              <a:buNone/>
            </a:pPr>
            <a:r>
              <a:rPr lang="en-US" dirty="0"/>
              <a:t>Range – 30-55 deg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en-US" dirty="0"/>
              <a:t> </a:t>
            </a:r>
          </a:p>
          <a:p>
            <a:pPr marL="514350" indent="-514350" eaLnBrk="1" hangingPunct="1">
              <a:lnSpc>
                <a:spcPct val="80000"/>
              </a:lnSpc>
              <a:buNone/>
            </a:pPr>
            <a:r>
              <a:rPr lang="en-US" dirty="0"/>
              <a:t>Occurs as a spin between saddle shaped surfaces of the clavicle &amp; </a:t>
            </a:r>
            <a:r>
              <a:rPr lang="en-US" dirty="0" err="1"/>
              <a:t>manubriocostal</a:t>
            </a:r>
            <a:r>
              <a:rPr lang="en-US" dirty="0"/>
              <a:t> facet</a:t>
            </a:r>
          </a:p>
          <a:p>
            <a:pPr marL="514350" indent="-514350">
              <a:lnSpc>
                <a:spcPct val="80000"/>
              </a:lnSpc>
              <a:buNone/>
            </a:pPr>
            <a:endParaRPr lang="en-US" dirty="0"/>
          </a:p>
          <a:p>
            <a:pPr marL="514350" indent="-514350" eaLnBrk="1" hangingPunct="1">
              <a:lnSpc>
                <a:spcPct val="80000"/>
              </a:lnSpc>
              <a:buNone/>
            </a:pPr>
            <a:r>
              <a:rPr lang="en-US" dirty="0"/>
              <a:t> Posterior rotation from neutral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en-US" u="sng" dirty="0"/>
              <a:t>      </a:t>
            </a:r>
            <a:endParaRPr lang="en-IN" u="sng" dirty="0"/>
          </a:p>
          <a:p>
            <a:pPr marL="514350" indent="-514350" eaLnBrk="1" hangingPunct="1">
              <a:lnSpc>
                <a:spcPct val="8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shoulder complex, composed of the clavicle, scapula, and </a:t>
            </a:r>
            <a:r>
              <a:rPr lang="en-IN" dirty="0" err="1"/>
              <a:t>humerus</a:t>
            </a:r>
            <a:r>
              <a:rPr lang="en-IN" dirty="0"/>
              <a:t>, is an intricately designed combination of three joints that links the upper extremity to the thorax.</a:t>
            </a:r>
          </a:p>
          <a:p>
            <a:r>
              <a:rPr lang="en-IN" dirty="0"/>
              <a:t>Shoulder complex</a:t>
            </a:r>
          </a:p>
          <a:p>
            <a:r>
              <a:rPr lang="en-IN" b="1" dirty="0" err="1"/>
              <a:t>acromioclavicular</a:t>
            </a:r>
            <a:r>
              <a:rPr lang="en-IN" b="1" dirty="0"/>
              <a:t> (AC) joint</a:t>
            </a:r>
            <a:endParaRPr lang="en-IN" dirty="0"/>
          </a:p>
          <a:p>
            <a:r>
              <a:rPr lang="en-IN" b="1" dirty="0" err="1"/>
              <a:t>glenohumeral</a:t>
            </a:r>
            <a:r>
              <a:rPr lang="en-IN" b="1" dirty="0"/>
              <a:t> (GH) joint</a:t>
            </a:r>
          </a:p>
          <a:p>
            <a:r>
              <a:rPr lang="en-IN" b="1" dirty="0" err="1"/>
              <a:t>sternoclavicular</a:t>
            </a:r>
            <a:r>
              <a:rPr lang="en-IN" b="1" dirty="0"/>
              <a:t> (SC) joint</a:t>
            </a:r>
          </a:p>
          <a:p>
            <a:r>
              <a:rPr lang="en-IN" b="1" dirty="0" err="1"/>
              <a:t>scapulothoracic</a:t>
            </a:r>
            <a:r>
              <a:rPr lang="en-IN" b="1" dirty="0"/>
              <a:t> (ST) joint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err="1"/>
              <a:t>Sternoclavicular</a:t>
            </a:r>
            <a:r>
              <a:rPr lang="en-IN" b="1" i="1" dirty="0"/>
              <a:t> Stress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Degenerative change</a:t>
            </a:r>
          </a:p>
          <a:p>
            <a:r>
              <a:rPr lang="en-IN" dirty="0"/>
              <a:t>Dislocations of the </a:t>
            </a:r>
            <a:r>
              <a:rPr lang="en-IN" dirty="0" err="1"/>
              <a:t>sternoclavicular</a:t>
            </a:r>
            <a:r>
              <a:rPr lang="en-IN" dirty="0"/>
              <a:t> joint represent only 1% of joint dislocations in the body and only 3% of shoulder girdle dislocations.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/>
              <a:t>Acromioclavicular</a:t>
            </a:r>
            <a:r>
              <a:rPr lang="en-IN" b="1" dirty="0"/>
              <a:t> Joint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857364"/>
            <a:ext cx="8072438" cy="455295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en-US" sz="3200" dirty="0"/>
          </a:p>
          <a:p>
            <a:pPr>
              <a:lnSpc>
                <a:spcPct val="80000"/>
              </a:lnSpc>
              <a:buNone/>
            </a:pPr>
            <a:r>
              <a:rPr lang="en-US" sz="3200" dirty="0"/>
              <a:t> </a:t>
            </a:r>
            <a:endParaRPr lang="en-IN" sz="3200" dirty="0"/>
          </a:p>
        </p:txBody>
      </p:sp>
      <p:sp>
        <p:nvSpPr>
          <p:cNvPr id="4" name="Rectangle 3"/>
          <p:cNvSpPr/>
          <p:nvPr/>
        </p:nvSpPr>
        <p:spPr>
          <a:xfrm>
            <a:off x="428596" y="1643050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The </a:t>
            </a:r>
            <a:r>
              <a:rPr lang="en-IN" sz="2400" dirty="0" err="1"/>
              <a:t>acromioclavicular</a:t>
            </a:r>
            <a:r>
              <a:rPr lang="en-IN" sz="2400" dirty="0"/>
              <a:t> joint attaches the scapula to the clavicle.</a:t>
            </a:r>
          </a:p>
          <a:p>
            <a:endParaRPr lang="en-IN" sz="2400" dirty="0"/>
          </a:p>
          <a:p>
            <a:r>
              <a:rPr lang="en-IN" sz="2400" dirty="0"/>
              <a:t>It is generally described as a plane synovial joint with</a:t>
            </a:r>
          </a:p>
          <a:p>
            <a:r>
              <a:rPr lang="en-IN" sz="2400" dirty="0"/>
              <a:t>three rotational and three translational degrees of freedom.</a:t>
            </a:r>
          </a:p>
          <a:p>
            <a:endParaRPr lang="en-IN" sz="2400" dirty="0"/>
          </a:p>
          <a:p>
            <a:r>
              <a:rPr lang="en-IN" sz="2400" dirty="0"/>
              <a:t>It has a joint capsule, two major ligaments, and a joint disc that may or may not be present.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primary function of</a:t>
            </a:r>
          </a:p>
          <a:p>
            <a:r>
              <a:rPr lang="en-IN" dirty="0"/>
              <a:t>allow the scapula to rotate in three dimensions during arm movement so that upper extremity motion is increased, </a:t>
            </a:r>
          </a:p>
          <a:p>
            <a:r>
              <a:rPr lang="en-IN" dirty="0"/>
              <a:t>the </a:t>
            </a:r>
            <a:r>
              <a:rPr lang="en-IN" dirty="0" err="1"/>
              <a:t>glenoid</a:t>
            </a:r>
            <a:r>
              <a:rPr lang="en-IN" dirty="0"/>
              <a:t> is positioned beneath the humeral head, and the scapula remains congruent and stable on the thorax. </a:t>
            </a:r>
          </a:p>
          <a:p>
            <a:r>
              <a:rPr lang="en-IN" dirty="0"/>
              <a:t>The </a:t>
            </a:r>
            <a:r>
              <a:rPr lang="en-IN" dirty="0" err="1"/>
              <a:t>acromioclavicular</a:t>
            </a:r>
            <a:r>
              <a:rPr lang="en-IN" dirty="0"/>
              <a:t> joint also allows transmission of forces from the upper extremity to the clavicle.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Articulating Surfaces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acromioclavicular</a:t>
            </a:r>
            <a:r>
              <a:rPr lang="en-IN" dirty="0"/>
              <a:t> joint consists of the articulation between the lateral end of the clavicle and a small facet on the </a:t>
            </a:r>
            <a:r>
              <a:rPr lang="en-IN" dirty="0" err="1"/>
              <a:t>acromion</a:t>
            </a:r>
            <a:r>
              <a:rPr lang="en-IN" dirty="0"/>
              <a:t> of the scapula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643314"/>
            <a:ext cx="36764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articular</a:t>
            </a:r>
            <a:r>
              <a:rPr lang="en-IN" dirty="0"/>
              <a:t> facets are considered to be incongruent and vary in configuration. They may be flat, reciprocally concave-convex, or reversed (reciprocally convex-concave).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Joint Disc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disc of the </a:t>
            </a:r>
            <a:r>
              <a:rPr lang="en-IN" dirty="0" err="1"/>
              <a:t>acromioclavicular</a:t>
            </a:r>
            <a:r>
              <a:rPr lang="en-IN" dirty="0"/>
              <a:t> joint  may vary in size between individuals, within an individual as they age, and between shoulders of the same individual.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48068"/>
            <a:ext cx="4241312" cy="20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Capsule</a:t>
            </a:r>
          </a:p>
          <a:p>
            <a:r>
              <a:rPr lang="en-IN" b="1" dirty="0"/>
              <a:t>Superior </a:t>
            </a:r>
            <a:r>
              <a:rPr lang="en-IN" b="1" dirty="0" err="1"/>
              <a:t>acromioclavicular</a:t>
            </a:r>
            <a:r>
              <a:rPr lang="en-IN" b="1" dirty="0"/>
              <a:t> ligaments</a:t>
            </a:r>
          </a:p>
          <a:p>
            <a:r>
              <a:rPr lang="en-IN" b="1" dirty="0"/>
              <a:t>Inferior </a:t>
            </a:r>
            <a:r>
              <a:rPr lang="en-IN" b="1" dirty="0" err="1"/>
              <a:t>acromioclavicular</a:t>
            </a:r>
            <a:r>
              <a:rPr lang="en-IN" b="1" dirty="0"/>
              <a:t>  ligaments</a:t>
            </a:r>
          </a:p>
          <a:p>
            <a:r>
              <a:rPr lang="en-IN" b="1" dirty="0" err="1"/>
              <a:t>Coracoclavicular</a:t>
            </a:r>
            <a:r>
              <a:rPr lang="en-IN" b="1" dirty="0"/>
              <a:t> ligaments</a:t>
            </a:r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3038" y="3357562"/>
            <a:ext cx="3776680" cy="336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Capsule and Ligaments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capsule of the </a:t>
            </a:r>
            <a:r>
              <a:rPr lang="en-IN" dirty="0" err="1"/>
              <a:t>acromioclavicular</a:t>
            </a:r>
            <a:r>
              <a:rPr lang="en-IN" dirty="0"/>
              <a:t> joint is weak and cannot maintain integrity of the joint without the reinforcement of the </a:t>
            </a:r>
            <a:r>
              <a:rPr lang="en-IN" b="1" dirty="0"/>
              <a:t>superior and inferior </a:t>
            </a:r>
            <a:r>
              <a:rPr lang="en-IN" b="1" dirty="0" err="1"/>
              <a:t>acromioclavicular</a:t>
            </a:r>
            <a:r>
              <a:rPr lang="en-IN" b="1" dirty="0"/>
              <a:t> ligaments and the </a:t>
            </a:r>
            <a:r>
              <a:rPr lang="en-IN" b="1" dirty="0" err="1"/>
              <a:t>coracoclavicular</a:t>
            </a:r>
            <a:r>
              <a:rPr lang="en-IN" b="1" dirty="0"/>
              <a:t> ligaments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acromioclavicular</a:t>
            </a:r>
            <a:r>
              <a:rPr lang="en-IN" dirty="0"/>
              <a:t> ligaments assist the capsule in apposing the </a:t>
            </a:r>
            <a:r>
              <a:rPr lang="en-IN" dirty="0" err="1"/>
              <a:t>articular</a:t>
            </a:r>
            <a:r>
              <a:rPr lang="en-IN" dirty="0"/>
              <a:t> surfaces while the superior </a:t>
            </a:r>
            <a:r>
              <a:rPr lang="en-IN" dirty="0" err="1"/>
              <a:t>acromioclavicular</a:t>
            </a:r>
            <a:r>
              <a:rPr lang="en-IN" dirty="0"/>
              <a:t> is the main ligament limiting movement caused by anterior forces applied to the distal clavicle.</a:t>
            </a:r>
          </a:p>
          <a:p>
            <a:endParaRPr lang="en-IN" dirty="0"/>
          </a:p>
          <a:p>
            <a:r>
              <a:rPr lang="en-IN" dirty="0"/>
              <a:t>The </a:t>
            </a:r>
            <a:r>
              <a:rPr lang="en-IN" dirty="0" err="1"/>
              <a:t>fibers</a:t>
            </a:r>
            <a:r>
              <a:rPr lang="en-IN" dirty="0"/>
              <a:t> of the superior </a:t>
            </a:r>
            <a:r>
              <a:rPr lang="en-IN" dirty="0" err="1"/>
              <a:t>acromioclavicular</a:t>
            </a:r>
            <a:r>
              <a:rPr lang="en-IN" dirty="0"/>
              <a:t> ligament are reinforced by </a:t>
            </a:r>
            <a:r>
              <a:rPr lang="en-IN" dirty="0" err="1"/>
              <a:t>aponeurotic</a:t>
            </a:r>
            <a:r>
              <a:rPr lang="en-IN" dirty="0"/>
              <a:t> </a:t>
            </a:r>
            <a:r>
              <a:rPr lang="en-IN" dirty="0" err="1"/>
              <a:t>fibers</a:t>
            </a:r>
            <a:r>
              <a:rPr lang="en-IN" dirty="0"/>
              <a:t> of the </a:t>
            </a:r>
            <a:r>
              <a:rPr lang="en-IN" b="1" dirty="0" err="1"/>
              <a:t>trapezius</a:t>
            </a:r>
            <a:r>
              <a:rPr lang="en-IN" b="1" dirty="0"/>
              <a:t> and deltoid muscles, </a:t>
            </a:r>
            <a:r>
              <a:rPr lang="en-IN" dirty="0"/>
              <a:t>making the superior joint support stronger than the inferior.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</a:t>
            </a:r>
            <a:r>
              <a:rPr lang="en-IN" dirty="0" err="1"/>
              <a:t>coracoclavicular</a:t>
            </a:r>
            <a:r>
              <a:rPr lang="en-IN" dirty="0"/>
              <a:t> ligament, although not belonging directly to the anatomic structure of the AC joint, firmly unites the clavicle and scapula and provides much of the joint’s superior and inferior stability.</a:t>
            </a:r>
          </a:p>
          <a:p>
            <a:r>
              <a:rPr lang="en-IN" dirty="0"/>
              <a:t>This ligament is divided into a medial portion, the </a:t>
            </a:r>
            <a:r>
              <a:rPr lang="en-IN" b="1" dirty="0" err="1"/>
              <a:t>conoid</a:t>
            </a:r>
            <a:r>
              <a:rPr lang="en-IN" b="1" dirty="0"/>
              <a:t> ligament, and a lateral portion, the trapezoid ligament.</a:t>
            </a:r>
          </a:p>
          <a:p>
            <a:r>
              <a:rPr lang="en-IN" dirty="0"/>
              <a:t>The </a:t>
            </a:r>
            <a:r>
              <a:rPr lang="en-IN" dirty="0" err="1"/>
              <a:t>conoid</a:t>
            </a:r>
            <a:r>
              <a:rPr lang="en-IN" dirty="0"/>
              <a:t> ligament, medial and slightly posterior to the trapezoid, is more triangular and vertically oriented. </a:t>
            </a:r>
          </a:p>
          <a:p>
            <a:r>
              <a:rPr lang="en-IN" dirty="0"/>
              <a:t>The trapezoid ligament is quadrilateral in shape and is nearly horizontal in orientation.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articular</a:t>
            </a:r>
            <a:r>
              <a:rPr lang="en-IN" dirty="0"/>
              <a:t> structures of the shoulder complex are designed primarily for mobility, allowing us to move and position the hand through a wide range of space. </a:t>
            </a:r>
          </a:p>
          <a:p>
            <a:r>
              <a:rPr lang="en-IN" dirty="0"/>
              <a:t>The </a:t>
            </a:r>
            <a:r>
              <a:rPr lang="en-IN" b="1" dirty="0" err="1"/>
              <a:t>glenohumeral</a:t>
            </a:r>
            <a:r>
              <a:rPr lang="en-IN" b="1" dirty="0"/>
              <a:t> (GH) joint, which links the </a:t>
            </a:r>
            <a:r>
              <a:rPr lang="en-IN" b="1" dirty="0" err="1"/>
              <a:t>humerus</a:t>
            </a:r>
            <a:r>
              <a:rPr lang="en-IN" b="1" dirty="0"/>
              <a:t> and </a:t>
            </a:r>
            <a:r>
              <a:rPr lang="en-IN" dirty="0"/>
              <a:t>scapula, has greater mobility than any other joint in the body.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conoid</a:t>
            </a:r>
            <a:r>
              <a:rPr lang="en-IN" dirty="0"/>
              <a:t> portion of the </a:t>
            </a:r>
            <a:r>
              <a:rPr lang="en-IN" dirty="0" err="1"/>
              <a:t>coracoclavicular</a:t>
            </a:r>
            <a:r>
              <a:rPr lang="en-IN" dirty="0"/>
              <a:t> ligament provides the primary restraint to translatory motion caused by superior-directed forces applied to the distal clavicle</a:t>
            </a:r>
          </a:p>
          <a:p>
            <a:r>
              <a:rPr lang="en-IN" dirty="0"/>
              <a:t>The trapezoid portion of the </a:t>
            </a:r>
            <a:r>
              <a:rPr lang="en-IN" dirty="0" err="1"/>
              <a:t>coracoclavicular</a:t>
            </a:r>
            <a:r>
              <a:rPr lang="en-IN" dirty="0"/>
              <a:t> ligament provides more restraint than the </a:t>
            </a:r>
            <a:r>
              <a:rPr lang="en-IN" dirty="0" err="1"/>
              <a:t>conoid</a:t>
            </a:r>
            <a:r>
              <a:rPr lang="en-IN" dirty="0"/>
              <a:t> portion to translatory motion caused by posterior-directed forces applied to the distal Clavicle</a:t>
            </a:r>
          </a:p>
          <a:p>
            <a:r>
              <a:rPr lang="en-IN" dirty="0"/>
              <a:t>Both portions of the </a:t>
            </a:r>
            <a:r>
              <a:rPr lang="en-IN" dirty="0" err="1"/>
              <a:t>coracoclavicular</a:t>
            </a:r>
            <a:r>
              <a:rPr lang="en-IN" dirty="0"/>
              <a:t> ligament limit </a:t>
            </a:r>
            <a:r>
              <a:rPr lang="en-IN" b="1" dirty="0"/>
              <a:t>upward</a:t>
            </a:r>
            <a:r>
              <a:rPr lang="en-IN" dirty="0"/>
              <a:t> </a:t>
            </a:r>
            <a:r>
              <a:rPr lang="en-IN" b="1" dirty="0"/>
              <a:t>rotation</a:t>
            </a:r>
            <a:r>
              <a:rPr lang="en-IN" dirty="0"/>
              <a:t> of the scapula at the </a:t>
            </a:r>
            <a:r>
              <a:rPr lang="en-IN" dirty="0" err="1"/>
              <a:t>acromioclavicular</a:t>
            </a:r>
            <a:r>
              <a:rPr lang="en-IN" dirty="0"/>
              <a:t> joint.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Motions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primary rotary motions that take place at the AC joint are</a:t>
            </a:r>
          </a:p>
          <a:p>
            <a:r>
              <a:rPr lang="en-IN" b="1" dirty="0"/>
              <a:t>Internal/external rotation,</a:t>
            </a:r>
          </a:p>
          <a:p>
            <a:r>
              <a:rPr lang="en-IN" b="1" dirty="0"/>
              <a:t>Anterior/posterior tilting or tipping, </a:t>
            </a:r>
          </a:p>
          <a:p>
            <a:r>
              <a:rPr lang="en-IN" b="1" dirty="0"/>
              <a:t>Upward/downward rotation.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Internal/External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Internal/External rotation of the scapula in relation to the clavicle occurs around an essentially vertical axis</a:t>
            </a:r>
          </a:p>
          <a:p>
            <a:r>
              <a:rPr lang="en-IN" dirty="0"/>
              <a:t>The orientation of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 is important for maintaining congruency with the humeral head; maximizing the function of </a:t>
            </a:r>
            <a:r>
              <a:rPr lang="en-IN" dirty="0" err="1"/>
              <a:t>glenohumeral</a:t>
            </a:r>
            <a:r>
              <a:rPr lang="en-IN" dirty="0"/>
              <a:t> muscles, capsule, and ligaments; maximizing the stability of the </a:t>
            </a:r>
            <a:r>
              <a:rPr lang="en-IN" dirty="0" err="1"/>
              <a:t>glenohumeral</a:t>
            </a:r>
            <a:r>
              <a:rPr lang="en-IN" dirty="0"/>
              <a:t> joint; and maximizing available motion of the arm.</a:t>
            </a:r>
          </a:p>
          <a:p>
            <a:r>
              <a:rPr lang="en-IN" dirty="0"/>
              <a:t>30° for combined internal and external ROM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Anterior/ Posterior tilting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Anterior/ Posterior tilting occurs around an oblique “coronal” axis(20º, although up to 40° or more may be possible in the full range from maximum flexion to extension.)</a:t>
            </a:r>
          </a:p>
          <a:p>
            <a:r>
              <a:rPr lang="en-IN" dirty="0"/>
              <a:t>Anterior tilting results in the </a:t>
            </a:r>
            <a:r>
              <a:rPr lang="en-IN" dirty="0" err="1"/>
              <a:t>acromion</a:t>
            </a:r>
            <a:r>
              <a:rPr lang="en-IN" dirty="0"/>
              <a:t> tilting forward and the inferior angle tilting backward . </a:t>
            </a:r>
          </a:p>
          <a:p>
            <a:r>
              <a:rPr lang="en-IN" dirty="0"/>
              <a:t>Posterior tilting rotates the </a:t>
            </a:r>
            <a:r>
              <a:rPr lang="en-IN" dirty="0" err="1"/>
              <a:t>acromion</a:t>
            </a:r>
            <a:r>
              <a:rPr lang="en-IN" dirty="0"/>
              <a:t> backward and the inferior angle forward.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Elevation of the scapula on the thorax, such as occurs with a shoulder shrug, can result in anterior tilting.</a:t>
            </a:r>
          </a:p>
          <a:p>
            <a:r>
              <a:rPr lang="en-IN" dirty="0"/>
              <a:t>During normal flexion or abduction of the arm, the scapula </a:t>
            </a:r>
            <a:r>
              <a:rPr lang="en-IN" dirty="0" err="1"/>
              <a:t>posteriorly</a:t>
            </a:r>
            <a:r>
              <a:rPr lang="en-IN" dirty="0"/>
              <a:t> tilts on the thorax as the scapula is upwardly rotating.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Upward/Downward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Upward/Downward rotation around an oblique “A-P” axis</a:t>
            </a:r>
          </a:p>
          <a:p>
            <a:r>
              <a:rPr lang="en-IN" dirty="0"/>
              <a:t>Upward rotation tilts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 upward , and downward rotation is the opposite motion.</a:t>
            </a:r>
          </a:p>
          <a:p>
            <a:r>
              <a:rPr lang="en-IN" dirty="0"/>
              <a:t>30˚ of available passive ROM into upward/ downward rotation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Acromioclavicular</a:t>
            </a:r>
            <a:r>
              <a:rPr lang="en-IN" b="1" i="1" dirty="0"/>
              <a:t> Stress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trauma and degenerative changes.</a:t>
            </a:r>
          </a:p>
          <a:p>
            <a:r>
              <a:rPr lang="en-IN" dirty="0"/>
              <a:t>Trauma in contact sports or a fall on the shoulder with the arm adducted.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/>
              <a:t>Scapulothoracic</a:t>
            </a:r>
            <a:r>
              <a:rPr lang="en-IN" b="1" dirty="0"/>
              <a:t> Joint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scapulothoracic</a:t>
            </a:r>
            <a:r>
              <a:rPr lang="en-IN" dirty="0"/>
              <a:t> “joint” is formed by the articulation of the scapula with the thorax. It is not a true anatomic joint because it is not a union of bony segments by fibrous, cartilaginous, or synovial tissues.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Any movement of the scapula on the thorax must result in movement at the AC joint, the SC joint, or both. </a:t>
            </a:r>
          </a:p>
          <a:p>
            <a:r>
              <a:rPr lang="en-IN" dirty="0"/>
              <a:t>This makes the functional ST joint part of a true closed chain with the AC and SC joints and the thorax.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Resting Position of the Scapula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scapula rests on the posterior thorax approximately 5 cm from the midline between the second through seventh ribs. </a:t>
            </a:r>
          </a:p>
          <a:p>
            <a:r>
              <a:rPr lang="en-IN" dirty="0"/>
              <a:t>The scapula is internally rotated 35° to 45° from the coronal plane, is tilted </a:t>
            </a:r>
            <a:r>
              <a:rPr lang="en-IN" dirty="0" err="1"/>
              <a:t>anteriorly</a:t>
            </a:r>
            <a:r>
              <a:rPr lang="en-IN" dirty="0"/>
              <a:t> approximately 10° to 15° from vertical, and is upwardly rotated 5° to 10° from vertical.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60" y="4314847"/>
            <a:ext cx="25717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They are connected to the axial skeleton by a single joint, the </a:t>
            </a:r>
            <a:r>
              <a:rPr lang="en-IN" b="1" dirty="0" err="1"/>
              <a:t>sternoclavicular</a:t>
            </a:r>
            <a:r>
              <a:rPr lang="en-IN" b="1" dirty="0"/>
              <a:t> (SC) joint.</a:t>
            </a:r>
          </a:p>
          <a:p>
            <a:endParaRPr lang="en-IN" dirty="0"/>
          </a:p>
          <a:p>
            <a:r>
              <a:rPr lang="en-IN" dirty="0"/>
              <a:t>The articulation between the scapula and the thorax is often described as the </a:t>
            </a:r>
            <a:r>
              <a:rPr lang="en-IN" b="1" dirty="0" err="1"/>
              <a:t>scapulothoracic</a:t>
            </a:r>
            <a:r>
              <a:rPr lang="en-IN" b="1" dirty="0"/>
              <a:t> (ST) joint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This magnitude of upward rotation has as its reference a “longitudinal” axis perpendicular to the axis running from the root of the scapular spine to the </a:t>
            </a:r>
            <a:r>
              <a:rPr lang="en-IN" dirty="0" err="1"/>
              <a:t>acromioclavicular</a:t>
            </a:r>
            <a:r>
              <a:rPr lang="en-IN" dirty="0"/>
              <a:t> joint.</a:t>
            </a:r>
          </a:p>
          <a:p>
            <a:r>
              <a:rPr lang="en-IN" dirty="0"/>
              <a:t>If the vertebral (medial) border of the scapula is used as the reference axis, the magnitude of upward rotation at rest is usually described as 2° to 3° from vertical.</a:t>
            </a:r>
          </a:p>
          <a:p>
            <a:r>
              <a:rPr lang="en-IN" dirty="0"/>
              <a:t> Although these “normal” values for the resting scapula are cited, substantial individual variability exists in scapular rest position, even among healthy subjects.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931376"/>
            <a:ext cx="3143272" cy="342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892031"/>
            <a:ext cx="3590941" cy="339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Motions of the Scapula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motions of the scapula from the resting position include three rotations that have already been described because they occur at the </a:t>
            </a:r>
            <a:r>
              <a:rPr lang="en-IN" dirty="0" err="1"/>
              <a:t>acromioclavicular</a:t>
            </a:r>
            <a:r>
              <a:rPr lang="en-IN" dirty="0"/>
              <a:t> joint.</a:t>
            </a:r>
          </a:p>
          <a:p>
            <a:r>
              <a:rPr lang="en-IN" dirty="0"/>
              <a:t>These are upward/downward rotation, internal/external rotation, and anterior/posterior tilting.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Of these three </a:t>
            </a:r>
            <a:r>
              <a:rPr lang="en-IN" dirty="0" err="1"/>
              <a:t>acromioclavicular</a:t>
            </a:r>
            <a:r>
              <a:rPr lang="en-IN" dirty="0"/>
              <a:t>  joint rotations, only upward/downward rotation is easily observable at the scapula, and it is therefore considered for our purposes to be a </a:t>
            </a:r>
            <a:r>
              <a:rPr lang="en-IN" b="1" dirty="0"/>
              <a:t>“primary” </a:t>
            </a:r>
            <a:r>
              <a:rPr lang="en-IN" dirty="0"/>
              <a:t>scapular motion.</a:t>
            </a:r>
          </a:p>
          <a:p>
            <a:r>
              <a:rPr lang="en-IN" dirty="0"/>
              <a:t>Internal/external rotation and anterior/posterior tilting are normally difficult to observe and are therefore considered for our purposes to be </a:t>
            </a:r>
            <a:r>
              <a:rPr lang="en-IN" b="1" dirty="0"/>
              <a:t>“secondary” </a:t>
            </a:r>
            <a:r>
              <a:rPr lang="en-IN" dirty="0"/>
              <a:t>scapular motions.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scapula presumably also has available the translatory motions of scapular </a:t>
            </a:r>
            <a:r>
              <a:rPr lang="en-IN" b="1" dirty="0"/>
              <a:t>elevation/ depression and protraction/retraction.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Upward/Downward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Upward rotation of the scapula on the thorax is the principal motion of the scapula observed during active elevation of the arm and plays a significant role in increasing the arm’s range of elevation overhead. </a:t>
            </a:r>
          </a:p>
          <a:p>
            <a:r>
              <a:rPr lang="en-IN" dirty="0"/>
              <a:t>Approximately 50° to 60° of upward rotation of the scapula on the thorax is typically available.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Most often, scapular upward/downward rotation results from a combination of these </a:t>
            </a:r>
            <a:r>
              <a:rPr lang="en-IN" dirty="0" err="1"/>
              <a:t>sterno-clavicular</a:t>
            </a:r>
            <a:r>
              <a:rPr lang="en-IN" dirty="0"/>
              <a:t> and </a:t>
            </a:r>
            <a:r>
              <a:rPr lang="en-IN" dirty="0" err="1"/>
              <a:t>acromioclavicular</a:t>
            </a:r>
            <a:r>
              <a:rPr lang="en-IN" dirty="0"/>
              <a:t> motions.</a:t>
            </a:r>
          </a:p>
          <a:p>
            <a:r>
              <a:rPr lang="en-IN" dirty="0"/>
              <a:t>In describing upward and downward rotation of the </a:t>
            </a:r>
            <a:r>
              <a:rPr lang="en-IN" dirty="0" err="1"/>
              <a:t>scapula,use</a:t>
            </a:r>
            <a:r>
              <a:rPr lang="en-IN" dirty="0"/>
              <a:t> the inferior angle of the scapula as the </a:t>
            </a:r>
            <a:r>
              <a:rPr lang="en-IN" dirty="0" err="1"/>
              <a:t>referent,with</a:t>
            </a:r>
            <a:r>
              <a:rPr lang="en-IN" dirty="0"/>
              <a:t> upward and downward rotation described as movement of the inferior angle away from the vertebral column (upward rotation) or movement of the inferior angle toward the vertebral column (downward rotation).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383254"/>
            <a:ext cx="5138766" cy="48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Because the axes of the </a:t>
            </a:r>
            <a:r>
              <a:rPr lang="en-IN" dirty="0" err="1"/>
              <a:t>sternoclavicular</a:t>
            </a:r>
            <a:r>
              <a:rPr lang="en-IN" dirty="0"/>
              <a:t> and </a:t>
            </a:r>
            <a:r>
              <a:rPr lang="en-IN" dirty="0" err="1"/>
              <a:t>scapulothoracic</a:t>
            </a:r>
            <a:r>
              <a:rPr lang="en-IN" dirty="0"/>
              <a:t> joints are not parallel, the relationships between </a:t>
            </a:r>
            <a:r>
              <a:rPr lang="en-IN" dirty="0" err="1"/>
              <a:t>sternoclavicular</a:t>
            </a:r>
            <a:r>
              <a:rPr lang="en-IN" dirty="0"/>
              <a:t> and </a:t>
            </a:r>
            <a:r>
              <a:rPr lang="en-IN" dirty="0" err="1"/>
              <a:t>acromioclavicular</a:t>
            </a:r>
            <a:r>
              <a:rPr lang="en-IN" dirty="0"/>
              <a:t> joint motions and </a:t>
            </a:r>
            <a:r>
              <a:rPr lang="en-IN" dirty="0" err="1"/>
              <a:t>scapulothoracic</a:t>
            </a:r>
            <a:r>
              <a:rPr lang="en-IN" dirty="0"/>
              <a:t> motion are more challenging to visualize.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Elevation/Depression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Scapular elevation and depression can be isolated (relatively speaking) by shrugging the shoulder up and depressing the shoulder downward. </a:t>
            </a:r>
          </a:p>
          <a:p>
            <a:r>
              <a:rPr lang="en-IN" dirty="0"/>
              <a:t>Elevation and depression of the scapula on the thorax are commonly described as translatory motions in which the scapula moves upward (</a:t>
            </a:r>
            <a:r>
              <a:rPr lang="en-IN" dirty="0" err="1"/>
              <a:t>cephalad</a:t>
            </a:r>
            <a:r>
              <a:rPr lang="en-IN" dirty="0"/>
              <a:t>) or downward (caudal) along the rib cage from its resting position.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joints that compose the shoulder complex can, in combination with trunk motion, contribute as much as 180˚ of elevation to the upper extremity.</a:t>
            </a:r>
          </a:p>
          <a:p>
            <a:r>
              <a:rPr lang="en-IN" b="1" dirty="0"/>
              <a:t>Elevation </a:t>
            </a:r>
            <a:r>
              <a:rPr lang="en-IN" dirty="0"/>
              <a:t>of the upper extremity refers to the combination of scapular, </a:t>
            </a:r>
            <a:r>
              <a:rPr lang="en-IN" dirty="0" err="1"/>
              <a:t>clavicular</a:t>
            </a:r>
            <a:r>
              <a:rPr lang="en-IN" dirty="0"/>
              <a:t>, and humeral motion that occurs when the arm is raised either </a:t>
            </a:r>
            <a:r>
              <a:rPr lang="en-IN" i="1" dirty="0"/>
              <a:t>forward or to the side (including </a:t>
            </a:r>
            <a:r>
              <a:rPr lang="en-IN" i="1" dirty="0" err="1"/>
              <a:t>sagittal</a:t>
            </a:r>
            <a:r>
              <a:rPr lang="en-IN" i="1" dirty="0"/>
              <a:t> plane flexion, </a:t>
            </a:r>
            <a:r>
              <a:rPr lang="en-IN" dirty="0"/>
              <a:t>frontal plane abduction, and all the motions in between).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 Scapular elevation, however, occurs through elevation of the clavicle at the </a:t>
            </a:r>
            <a:r>
              <a:rPr lang="en-IN" dirty="0" err="1"/>
              <a:t>sternoclavicular</a:t>
            </a:r>
            <a:r>
              <a:rPr lang="en-IN" dirty="0"/>
              <a:t> joint and may include subtle adjustments in anterior/posterior tilting and internal/external rotation at the </a:t>
            </a:r>
            <a:r>
              <a:rPr lang="en-IN" dirty="0" err="1"/>
              <a:t>acromioclavicular</a:t>
            </a:r>
            <a:r>
              <a:rPr lang="en-IN" dirty="0"/>
              <a:t> joint in order to keep the scapula in contact with the thorax.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2602" y="2069817"/>
            <a:ext cx="4648224" cy="443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Protraction/Retraction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Protraction and retraction of the scapula on the thorax are often described as translatory motions of the scapula </a:t>
            </a:r>
            <a:r>
              <a:rPr lang="en-IN" dirty="0" err="1"/>
              <a:t>awayfrom</a:t>
            </a:r>
            <a:r>
              <a:rPr lang="en-IN" dirty="0"/>
              <a:t> or toward the vertebral column, respectively. </a:t>
            </a:r>
          </a:p>
          <a:p>
            <a:r>
              <a:rPr lang="en-IN" dirty="0"/>
              <a:t>These theoretical translatory motions have also been termed </a:t>
            </a:r>
            <a:r>
              <a:rPr lang="en-IN" i="1" dirty="0"/>
              <a:t>scapular abduction and adduction.</a:t>
            </a:r>
            <a:endParaRPr lang="en-IN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7762" y="1817297"/>
            <a:ext cx="4895874" cy="418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if protraction or abduction of the scapula on the thorax occurred as a pure translatory movement, the scapula would move directly away from the vertebral column, and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 would face laterally.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full scapular protraction results in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 facing </a:t>
            </a:r>
            <a:r>
              <a:rPr lang="en-IN" dirty="0" err="1"/>
              <a:t>anteriorly</a:t>
            </a:r>
            <a:r>
              <a:rPr lang="en-IN" dirty="0"/>
              <a:t>, with the scapula in contact with the rib cage. </a:t>
            </a:r>
          </a:p>
          <a:p>
            <a:r>
              <a:rPr lang="en-IN" dirty="0"/>
              <a:t>The scapula protracts and retracts through </a:t>
            </a:r>
            <a:r>
              <a:rPr lang="en-IN" dirty="0" err="1"/>
              <a:t>sternoclavicular</a:t>
            </a:r>
            <a:r>
              <a:rPr lang="en-IN" dirty="0"/>
              <a:t> joint protraction and retraction and follows the contour of the ribs by rotating internally and externally at the </a:t>
            </a:r>
            <a:r>
              <a:rPr lang="en-IN" dirty="0" err="1"/>
              <a:t>acromio</a:t>
            </a:r>
            <a:r>
              <a:rPr lang="en-IN" dirty="0"/>
              <a:t> </a:t>
            </a:r>
            <a:r>
              <a:rPr lang="en-IN" dirty="0" err="1"/>
              <a:t>clavicular</a:t>
            </a:r>
            <a:r>
              <a:rPr lang="en-IN" dirty="0"/>
              <a:t> joint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Internal/External Rotation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scapular motions of internal and external rotation are normally not overtly identifiable on physical observation but are critical to movement of the scapula along the curved rib cage. </a:t>
            </a:r>
          </a:p>
          <a:p>
            <a:r>
              <a:rPr lang="en-IN" dirty="0"/>
              <a:t>Internal/external rotation of the scapula on the thorax should normally accompany protraction/ retraction of the clavicle at the </a:t>
            </a:r>
            <a:r>
              <a:rPr lang="en-IN" dirty="0" err="1"/>
              <a:t>sternoclavicular</a:t>
            </a:r>
            <a:r>
              <a:rPr lang="en-IN" dirty="0"/>
              <a:t> joint.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Anterior/Posterior Tilting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As is true for internal/external rotation, anterior/posterior tilting is normally not overtly obvious on clinical observation and yet is critical to maintaining contact of the scapula against the curvature of the rib cage.</a:t>
            </a:r>
          </a:p>
          <a:p>
            <a:r>
              <a:rPr lang="en-IN" dirty="0"/>
              <a:t> Anterior/posterior tilting of the scapula on the thorax occurs at the </a:t>
            </a:r>
            <a:r>
              <a:rPr lang="en-IN" dirty="0" err="1"/>
              <a:t>acromioclavicular</a:t>
            </a:r>
            <a:r>
              <a:rPr lang="en-IN" dirty="0"/>
              <a:t> joint.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Scapulothoracic</a:t>
            </a:r>
            <a:r>
              <a:rPr lang="en-IN" b="1" i="1" dirty="0"/>
              <a:t> Stability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Stability of the scapula on the thorax is provided by the  structures that maintain integrity of the linked acromioclavicular and sternoclavicular joints. </a:t>
            </a:r>
          </a:p>
          <a:p>
            <a:r>
              <a:rPr lang="en-IN" dirty="0"/>
              <a:t>The muscles that attach to both the thorax and scapula maintain contact between these surfaces while producing the movements of the scapula. </a:t>
            </a:r>
          </a:p>
          <a:p>
            <a:r>
              <a:rPr lang="en-IN" dirty="0"/>
              <a:t>In addition, stabilization is provided by the </a:t>
            </a:r>
            <a:r>
              <a:rPr lang="en-IN" dirty="0" err="1"/>
              <a:t>scapulothoracic</a:t>
            </a:r>
            <a:r>
              <a:rPr lang="en-IN" dirty="0"/>
              <a:t> musculature, which pulls or compresses the scapula to the thorax.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ultimate functions of scapular motion are to orient 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 for optimal contact with the humeral head of the </a:t>
            </a:r>
            <a:r>
              <a:rPr lang="en-IN" dirty="0" err="1"/>
              <a:t>maneuvering</a:t>
            </a:r>
            <a:r>
              <a:rPr lang="en-IN" dirty="0"/>
              <a:t> arm, to add range to elevation of the arm, and to provide a stable base for the controlled motions between the humeral head and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fossa</a:t>
            </a:r>
            <a:r>
              <a:rPr lang="en-IN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1. </a:t>
            </a:r>
            <a:r>
              <a:rPr lang="en-IN" b="1" dirty="0" err="1"/>
              <a:t>Sternoclavicular</a:t>
            </a:r>
            <a:r>
              <a:rPr lang="en-IN" b="1" dirty="0"/>
              <a:t> Joint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  <a:p>
            <a:r>
              <a:rPr lang="en-IN" dirty="0"/>
              <a:t>The </a:t>
            </a:r>
            <a:r>
              <a:rPr lang="en-IN" dirty="0" err="1"/>
              <a:t>sternoclavicular</a:t>
            </a:r>
            <a:r>
              <a:rPr lang="en-IN" dirty="0"/>
              <a:t> joint serves as the only structural attachment of the shoulder complex and upper extremity to the axial skeleton. </a:t>
            </a:r>
          </a:p>
          <a:p>
            <a:r>
              <a:rPr lang="en-IN" dirty="0"/>
              <a:t>The </a:t>
            </a:r>
            <a:r>
              <a:rPr lang="en-IN" dirty="0" err="1"/>
              <a:t>sternoclavicular</a:t>
            </a:r>
            <a:r>
              <a:rPr lang="en-IN" dirty="0"/>
              <a:t> joint is a </a:t>
            </a:r>
            <a:r>
              <a:rPr lang="en-IN" b="1" dirty="0"/>
              <a:t>plane synovial joint</a:t>
            </a:r>
            <a:r>
              <a:rPr lang="en-IN" dirty="0"/>
              <a:t> with three rotary and three translatory degrees of freedom. The joint has a synovial capsule, a joint disc, and three major ligaments.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GLENOHUMERAL JOINT</a:t>
            </a:r>
            <a:endParaRPr lang="en-IN"/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357158" y="1571612"/>
            <a:ext cx="8286776" cy="4786322"/>
          </a:xfrm>
        </p:spPr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US" sz="2800" dirty="0"/>
              <a:t>Ball &amp; socket synovial </a:t>
            </a:r>
            <a:r>
              <a:rPr lang="en-US" sz="2800" dirty="0" err="1"/>
              <a:t>jt</a:t>
            </a:r>
            <a:endParaRPr lang="en-US" sz="2800" dirty="0"/>
          </a:p>
          <a:p>
            <a:pPr marL="571500" indent="-571500" eaLnBrk="1" hangingPunct="1">
              <a:lnSpc>
                <a:spcPct val="90000"/>
              </a:lnSpc>
            </a:pPr>
            <a:r>
              <a:rPr lang="en-US" sz="2800" dirty="0"/>
              <a:t>3 deg of freedom</a:t>
            </a:r>
          </a:p>
          <a:p>
            <a:pPr marL="571500" indent="-571500" eaLnBrk="1" hangingPunct="1">
              <a:lnSpc>
                <a:spcPct val="90000"/>
              </a:lnSpc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</a:pPr>
            <a:r>
              <a:rPr lang="en-US" sz="2800" dirty="0"/>
              <a:t>Articulating surfaces –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  Proximal - Shallow concavity of </a:t>
            </a:r>
            <a:r>
              <a:rPr lang="en-US" sz="2800" dirty="0" err="1"/>
              <a:t>glenoid</a:t>
            </a:r>
            <a:r>
              <a:rPr lang="en-US" sz="2800" dirty="0"/>
              <a:t> </a:t>
            </a:r>
            <a:r>
              <a:rPr lang="en-US" sz="2800" dirty="0" err="1"/>
              <a:t>fossa</a:t>
            </a:r>
            <a:endParaRPr lang="en-US" sz="28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  Distal     -  Large convex head of </a:t>
            </a:r>
            <a:r>
              <a:rPr lang="en-US" sz="2800" dirty="0" err="1"/>
              <a:t>humerus</a:t>
            </a:r>
            <a:endParaRPr lang="en-US" sz="28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     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marL="571500" indent="-571500" eaLnBrk="1" hangingPunct="1">
              <a:lnSpc>
                <a:spcPct val="90000"/>
              </a:lnSpc>
            </a:pPr>
            <a:endParaRPr lang="en-I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25" y="1547814"/>
            <a:ext cx="22764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1512" y="1319231"/>
            <a:ext cx="37909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42844" y="1285860"/>
            <a:ext cx="5572148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buNone/>
            </a:pPr>
            <a:r>
              <a:rPr lang="en-US" sz="3200" dirty="0"/>
              <a:t>Angle of inclination -</a:t>
            </a:r>
          </a:p>
          <a:p>
            <a:pPr marL="571500" indent="-571500">
              <a:lnSpc>
                <a:spcPct val="90000"/>
              </a:lnSpc>
              <a:buNone/>
            </a:pPr>
            <a:r>
              <a:rPr lang="en-US" sz="3200" dirty="0"/>
              <a:t> </a:t>
            </a:r>
            <a:r>
              <a:rPr lang="en-IN" sz="3200" dirty="0"/>
              <a:t>130° to 150°</a:t>
            </a:r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IN" dirty="0"/>
          </a:p>
          <a:p>
            <a:pPr marL="571500" indent="-571500">
              <a:lnSpc>
                <a:spcPct val="90000"/>
              </a:lnSpc>
              <a:buNone/>
            </a:pPr>
            <a:endParaRPr lang="en-US" sz="3200" dirty="0"/>
          </a:p>
          <a:p>
            <a:pPr marL="571500" indent="-571500">
              <a:lnSpc>
                <a:spcPct val="90000"/>
              </a:lnSpc>
              <a:buNone/>
            </a:pPr>
            <a:r>
              <a:rPr lang="en-US" sz="3200" dirty="0"/>
              <a:t>Angle of torsion -</a:t>
            </a:r>
            <a:r>
              <a:rPr lang="en-IN" sz="3200" dirty="0"/>
              <a:t> 30° posterior</a:t>
            </a:r>
            <a:endParaRPr lang="en-US" sz="32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Stabilizers of </a:t>
            </a:r>
            <a:r>
              <a:rPr lang="en-IN" dirty="0" err="1"/>
              <a:t>gh</a:t>
            </a:r>
            <a:r>
              <a:rPr lang="en-IN" dirty="0"/>
              <a:t> joint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en-US" dirty="0" err="1"/>
              <a:t>Glenoid</a:t>
            </a:r>
            <a:r>
              <a:rPr lang="en-US" dirty="0"/>
              <a:t> labrum</a:t>
            </a:r>
          </a:p>
          <a:p>
            <a:pPr>
              <a:buFontTx/>
              <a:buChar char="•"/>
              <a:defRPr/>
            </a:pPr>
            <a:r>
              <a:rPr lang="en-US" dirty="0" err="1"/>
              <a:t>Glenohumeral</a:t>
            </a:r>
            <a:r>
              <a:rPr lang="en-US" dirty="0"/>
              <a:t> capsule</a:t>
            </a:r>
          </a:p>
          <a:p>
            <a:pPr>
              <a:buFontTx/>
              <a:buChar char="•"/>
              <a:defRPr/>
            </a:pPr>
            <a:r>
              <a:rPr lang="en-US" dirty="0" err="1"/>
              <a:t>Bursae</a:t>
            </a:r>
            <a:endParaRPr lang="en-US" dirty="0"/>
          </a:p>
          <a:p>
            <a:pPr>
              <a:buFontTx/>
              <a:buChar char="•"/>
              <a:defRPr/>
            </a:pPr>
            <a:r>
              <a:rPr lang="en-US" dirty="0" err="1"/>
              <a:t>Glenohumeral</a:t>
            </a:r>
            <a:r>
              <a:rPr lang="en-US" dirty="0"/>
              <a:t> ligaments</a:t>
            </a:r>
          </a:p>
          <a:p>
            <a:pPr>
              <a:buFontTx/>
              <a:buChar char="•"/>
              <a:defRPr/>
            </a:pPr>
            <a:r>
              <a:rPr lang="en-US" dirty="0" err="1"/>
              <a:t>Coracoacromial</a:t>
            </a:r>
            <a:r>
              <a:rPr lang="en-US" dirty="0"/>
              <a:t> arch</a:t>
            </a:r>
          </a:p>
          <a:p>
            <a:pPr>
              <a:buFontTx/>
              <a:buChar char="•"/>
              <a:defRPr/>
            </a:pPr>
            <a:r>
              <a:rPr lang="en-US" dirty="0"/>
              <a:t>Rotator cuff muscles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71612"/>
            <a:ext cx="4559658" cy="427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Glenoid</a:t>
            </a:r>
            <a:r>
              <a:rPr lang="en-US" dirty="0"/>
              <a:t> labrum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Fibrocartilagenous</a:t>
            </a:r>
            <a:r>
              <a:rPr lang="en-US" dirty="0"/>
              <a:t> ring</a:t>
            </a:r>
          </a:p>
          <a:p>
            <a:pPr>
              <a:buNone/>
            </a:pPr>
            <a:r>
              <a:rPr lang="en-US" dirty="0"/>
              <a:t>Enhances the depth or curvature of the </a:t>
            </a:r>
            <a:r>
              <a:rPr lang="en-US" dirty="0" err="1"/>
              <a:t>fossa</a:t>
            </a:r>
            <a:r>
              <a:rPr lang="en-US" dirty="0"/>
              <a:t> </a:t>
            </a:r>
            <a:r>
              <a:rPr lang="en-IN" dirty="0"/>
              <a:t>by approximately 50%.</a:t>
            </a:r>
            <a:endParaRPr lang="en-US" dirty="0"/>
          </a:p>
          <a:p>
            <a:pPr>
              <a:buNone/>
            </a:pPr>
            <a:r>
              <a:rPr lang="en-US" dirty="0"/>
              <a:t>Loosely attached superiorly &amp; firmly attached inferiorly</a:t>
            </a:r>
          </a:p>
          <a:p>
            <a:r>
              <a:rPr lang="en-IN" dirty="0"/>
              <a:t>Reduction of joint </a:t>
            </a:r>
            <a:r>
              <a:rPr lang="en-IN" dirty="0" err="1"/>
              <a:t>friction,and</a:t>
            </a:r>
            <a:r>
              <a:rPr lang="en-IN" dirty="0"/>
              <a:t> dissipation of joint contact forces.</a:t>
            </a:r>
          </a:p>
          <a:p>
            <a:r>
              <a:rPr lang="en-IN" dirty="0"/>
              <a:t>The </a:t>
            </a:r>
            <a:r>
              <a:rPr lang="en-IN" dirty="0" err="1"/>
              <a:t>glenoid</a:t>
            </a:r>
            <a:r>
              <a:rPr lang="en-IN" dirty="0"/>
              <a:t> </a:t>
            </a:r>
            <a:r>
              <a:rPr lang="en-IN" dirty="0" err="1"/>
              <a:t>labrum</a:t>
            </a:r>
            <a:r>
              <a:rPr lang="en-IN" dirty="0"/>
              <a:t> serves as the attachment site for the </a:t>
            </a:r>
            <a:r>
              <a:rPr lang="en-IN" dirty="0" err="1"/>
              <a:t>glenohumeral</a:t>
            </a:r>
            <a:r>
              <a:rPr lang="en-IN" dirty="0"/>
              <a:t> ligaments and the tendon of the </a:t>
            </a:r>
            <a:r>
              <a:rPr lang="en-IN" b="1" dirty="0"/>
              <a:t>long head of the biceps </a:t>
            </a:r>
            <a:r>
              <a:rPr lang="en-IN" b="1" dirty="0" err="1"/>
              <a:t>brachii</a:t>
            </a:r>
            <a:r>
              <a:rPr lang="en-IN" b="1" dirty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Glenohumeral</a:t>
            </a:r>
            <a:r>
              <a:rPr lang="en-US" dirty="0"/>
              <a:t> capsule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Attaches along the rim of </a:t>
            </a:r>
            <a:r>
              <a:rPr lang="en-US" dirty="0" err="1"/>
              <a:t>glenoid</a:t>
            </a:r>
            <a:r>
              <a:rPr lang="en-US" dirty="0"/>
              <a:t> </a:t>
            </a:r>
            <a:r>
              <a:rPr lang="en-US" dirty="0" err="1"/>
              <a:t>fossa</a:t>
            </a:r>
            <a:r>
              <a:rPr lang="en-US" dirty="0"/>
              <a:t> &amp; extends to anatomical neck</a:t>
            </a:r>
          </a:p>
          <a:p>
            <a:pPr>
              <a:buNone/>
            </a:pPr>
            <a:r>
              <a:rPr lang="en-US" dirty="0"/>
              <a:t>  Large loose capsule that is taut superiorly &amp; slack </a:t>
            </a:r>
            <a:r>
              <a:rPr lang="en-US" dirty="0" err="1"/>
              <a:t>anteriorly</a:t>
            </a:r>
            <a:r>
              <a:rPr lang="en-US" dirty="0"/>
              <a:t> &amp; inferiorly</a:t>
            </a:r>
          </a:p>
          <a:p>
            <a:r>
              <a:rPr lang="en-IN" dirty="0"/>
              <a:t>The capsule tightens when the </a:t>
            </a:r>
            <a:r>
              <a:rPr lang="en-IN" dirty="0" err="1"/>
              <a:t>humerus</a:t>
            </a:r>
            <a:r>
              <a:rPr lang="en-IN" dirty="0"/>
              <a:t> is abducted and laterally rotated, making this the close-packed position for the </a:t>
            </a:r>
            <a:r>
              <a:rPr lang="en-IN" dirty="0" err="1"/>
              <a:t>glenohumeral</a:t>
            </a:r>
            <a:r>
              <a:rPr lang="en-IN" dirty="0"/>
              <a:t> joint.</a:t>
            </a:r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Three capsular  </a:t>
            </a:r>
            <a:r>
              <a:rPr lang="en-IN" dirty="0" err="1"/>
              <a:t>glenohumeral</a:t>
            </a:r>
            <a:r>
              <a:rPr lang="en-IN" dirty="0"/>
              <a:t> ligaments (superior, middle, and inferior).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5532" y="3068249"/>
            <a:ext cx="4391046" cy="3289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The inferior </a:t>
            </a:r>
            <a:r>
              <a:rPr lang="en-IN" dirty="0" err="1"/>
              <a:t>glenohumeral</a:t>
            </a:r>
            <a:r>
              <a:rPr lang="en-IN" dirty="0"/>
              <a:t> ligament is described as having three components and thus has been termed the </a:t>
            </a:r>
            <a:r>
              <a:rPr lang="en-IN" b="1" dirty="0"/>
              <a:t>inferior GH ligament complex (IGHLC).</a:t>
            </a:r>
          </a:p>
          <a:p>
            <a:endParaRPr lang="en-IN" b="1" dirty="0"/>
          </a:p>
          <a:p>
            <a:r>
              <a:rPr lang="en-IN" b="1" dirty="0"/>
              <a:t>The three components of </a:t>
            </a:r>
            <a:r>
              <a:rPr lang="en-IN" dirty="0"/>
              <a:t>the complex are the anterior and posterior ligament bands and the </a:t>
            </a:r>
            <a:r>
              <a:rPr lang="en-IN" dirty="0" err="1"/>
              <a:t>axillary</a:t>
            </a:r>
            <a:r>
              <a:rPr lang="en-IN" dirty="0"/>
              <a:t> pouch in between . </a:t>
            </a:r>
          </a:p>
          <a:p>
            <a:endParaRPr lang="en-IN" dirty="0"/>
          </a:p>
          <a:p>
            <a:r>
              <a:rPr lang="en-IN" dirty="0"/>
              <a:t>The IGHLC shows position-dependent variability in function,  as well as variations in </a:t>
            </a:r>
            <a:r>
              <a:rPr lang="en-IN" dirty="0" err="1"/>
              <a:t>viscoelastic</a:t>
            </a:r>
            <a:r>
              <a:rPr lang="en-IN" dirty="0"/>
              <a:t> </a:t>
            </a:r>
            <a:r>
              <a:rPr lang="en-IN" dirty="0" err="1"/>
              <a:t>behavior</a:t>
            </a:r>
            <a:r>
              <a:rPr lang="en-IN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6696"/>
            <a:ext cx="4380463" cy="211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6386341" y="1285860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/>
              <a:t>IGHLC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6779480" y="1207324"/>
            <a:ext cx="142876" cy="14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6500839" cy="276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3200" dirty="0"/>
              <a:t>Rotator interval capsule (RIC) superior GH </a:t>
            </a:r>
            <a:r>
              <a:rPr lang="en-US" sz="3200" dirty="0" err="1"/>
              <a:t>ligament,superior</a:t>
            </a:r>
            <a:r>
              <a:rPr lang="en-US" sz="3200" dirty="0"/>
              <a:t> capsule &amp; </a:t>
            </a:r>
            <a:r>
              <a:rPr lang="en-US" sz="3200" dirty="0" err="1"/>
              <a:t>coracohumeral</a:t>
            </a:r>
            <a:r>
              <a:rPr lang="en-US" sz="3200" dirty="0"/>
              <a:t> ligament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</a:t>
            </a:r>
            <a:r>
              <a:rPr lang="en-IN" dirty="0" err="1"/>
              <a:t>coracohumeral</a:t>
            </a:r>
            <a:r>
              <a:rPr lang="en-IN" dirty="0"/>
              <a:t> ligament  originates from the base of the </a:t>
            </a:r>
            <a:r>
              <a:rPr lang="en-IN" dirty="0" err="1"/>
              <a:t>coracoid</a:t>
            </a:r>
            <a:r>
              <a:rPr lang="en-IN" dirty="0"/>
              <a:t> process and has two bands.</a:t>
            </a:r>
          </a:p>
          <a:p>
            <a:r>
              <a:rPr lang="en-IN" dirty="0" err="1"/>
              <a:t>coracohumeral</a:t>
            </a:r>
            <a:r>
              <a:rPr lang="en-IN" dirty="0"/>
              <a:t> ligament limits inferior translation of the humeral head in the dependent arm position. </a:t>
            </a:r>
          </a:p>
          <a:p>
            <a:r>
              <a:rPr lang="en-IN" dirty="0"/>
              <a:t> the </a:t>
            </a:r>
            <a:r>
              <a:rPr lang="en-IN" dirty="0" err="1"/>
              <a:t>coracohumeral</a:t>
            </a:r>
            <a:r>
              <a:rPr lang="en-IN" dirty="0"/>
              <a:t> ligament resists humeral lateral rotation with the arm adducted.</a:t>
            </a:r>
          </a:p>
          <a:p>
            <a:r>
              <a:rPr lang="en-IN" dirty="0"/>
              <a:t>The ligament may also assist in preventing superior translation of the </a:t>
            </a:r>
            <a:r>
              <a:rPr lang="en-IN" dirty="0" err="1"/>
              <a:t>humerus</a:t>
            </a:r>
            <a:r>
              <a:rPr lang="en-IN" dirty="0"/>
              <a:t>, especially when the dynamic stabilizing force of the rotator cuff muscles is impaired.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Rotations at the </a:t>
            </a:r>
            <a:r>
              <a:rPr lang="en-IN" dirty="0" err="1"/>
              <a:t>sternoclavicular</a:t>
            </a:r>
            <a:r>
              <a:rPr lang="en-IN" dirty="0"/>
              <a:t> joint produce movement of both the clavicle and the scapula under conditions of normal function, because the scapula is linked with the lateral end of the clavicle at the </a:t>
            </a:r>
            <a:r>
              <a:rPr lang="en-IN" dirty="0" err="1"/>
              <a:t>acromioclavicular</a:t>
            </a:r>
            <a:r>
              <a:rPr lang="en-IN" dirty="0"/>
              <a:t> joint. </a:t>
            </a:r>
          </a:p>
          <a:p>
            <a:r>
              <a:rPr lang="en-IN" dirty="0"/>
              <a:t>Similarly, movement of the scapula often results in movement of the clavicle at the </a:t>
            </a:r>
            <a:r>
              <a:rPr lang="en-IN" dirty="0" err="1"/>
              <a:t>sternoclavicular</a:t>
            </a:r>
            <a:r>
              <a:rPr lang="en-IN" dirty="0"/>
              <a:t> joint.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Bursae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Subacromial</a:t>
            </a:r>
            <a:r>
              <a:rPr lang="en-US" dirty="0"/>
              <a:t> &amp; </a:t>
            </a:r>
            <a:r>
              <a:rPr lang="en-US" dirty="0" err="1"/>
              <a:t>subdeltoid</a:t>
            </a:r>
            <a:r>
              <a:rPr lang="en-US" dirty="0"/>
              <a:t> bursa</a:t>
            </a:r>
          </a:p>
          <a:p>
            <a:r>
              <a:rPr lang="en-IN" dirty="0"/>
              <a:t>reflecting the presence of frictional forces between anatomical structures. </a:t>
            </a:r>
          </a:p>
          <a:p>
            <a:r>
              <a:rPr lang="en-IN" dirty="0"/>
              <a:t>Although all </a:t>
            </a:r>
            <a:r>
              <a:rPr lang="en-IN" dirty="0" err="1"/>
              <a:t>bursae</a:t>
            </a:r>
            <a:r>
              <a:rPr lang="en-IN" dirty="0"/>
              <a:t> at the shoulder contribute to function, the most important are the </a:t>
            </a:r>
            <a:r>
              <a:rPr lang="en-IN" dirty="0" err="1"/>
              <a:t>subacromial</a:t>
            </a:r>
            <a:r>
              <a:rPr lang="en-IN" dirty="0"/>
              <a:t> and </a:t>
            </a:r>
            <a:r>
              <a:rPr lang="en-IN" b="1" dirty="0" err="1"/>
              <a:t>subdeltoid</a:t>
            </a:r>
            <a:r>
              <a:rPr lang="en-IN" b="1" dirty="0"/>
              <a:t> </a:t>
            </a:r>
            <a:r>
              <a:rPr lang="en-IN" b="1" dirty="0" err="1"/>
              <a:t>bursae</a:t>
            </a:r>
            <a:r>
              <a:rPr lang="en-IN" b="1" dirty="0"/>
              <a:t>. </a:t>
            </a:r>
          </a:p>
          <a:p>
            <a:r>
              <a:rPr lang="en-IN" b="1" dirty="0"/>
              <a:t>These </a:t>
            </a:r>
            <a:r>
              <a:rPr lang="en-IN" b="1" dirty="0" err="1"/>
              <a:t>bursae</a:t>
            </a:r>
            <a:r>
              <a:rPr lang="en-IN" b="1" dirty="0"/>
              <a:t> separate </a:t>
            </a:r>
            <a:r>
              <a:rPr lang="en-IN" dirty="0"/>
              <a:t>the </a:t>
            </a:r>
            <a:r>
              <a:rPr lang="en-IN" dirty="0" err="1"/>
              <a:t>supraspinatus</a:t>
            </a:r>
            <a:r>
              <a:rPr lang="en-IN" dirty="0"/>
              <a:t> tendon and head of the </a:t>
            </a:r>
            <a:r>
              <a:rPr lang="en-IN" dirty="0" err="1"/>
              <a:t>humerus</a:t>
            </a:r>
            <a:r>
              <a:rPr lang="en-IN" dirty="0"/>
              <a:t> from the </a:t>
            </a:r>
            <a:r>
              <a:rPr lang="en-IN" dirty="0" err="1"/>
              <a:t>acromion</a:t>
            </a:r>
            <a:r>
              <a:rPr lang="en-IN" dirty="0"/>
              <a:t>, </a:t>
            </a:r>
            <a:r>
              <a:rPr lang="en-IN" dirty="0" err="1"/>
              <a:t>coracoid</a:t>
            </a:r>
            <a:r>
              <a:rPr lang="en-IN" dirty="0"/>
              <a:t> process, </a:t>
            </a:r>
            <a:r>
              <a:rPr lang="en-IN" dirty="0" err="1"/>
              <a:t>coracoacromial</a:t>
            </a:r>
            <a:r>
              <a:rPr lang="en-IN" dirty="0"/>
              <a:t> ligament, and deltoid muscle. </a:t>
            </a:r>
          </a:p>
          <a:p>
            <a:r>
              <a:rPr lang="en-IN" dirty="0"/>
              <a:t>These </a:t>
            </a:r>
            <a:r>
              <a:rPr lang="en-IN" dirty="0" err="1"/>
              <a:t>bursae</a:t>
            </a:r>
            <a:r>
              <a:rPr lang="en-IN" dirty="0"/>
              <a:t> may be separate but are commonly continuous with each other and are collectively known as the </a:t>
            </a:r>
            <a:r>
              <a:rPr lang="en-IN" i="1" dirty="0" err="1"/>
              <a:t>subacromial</a:t>
            </a:r>
            <a:r>
              <a:rPr lang="en-IN" i="1" dirty="0"/>
              <a:t> bursa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 err="1"/>
              <a:t>Coracoacromial</a:t>
            </a:r>
            <a:r>
              <a:rPr lang="en-IN" b="1" i="1" dirty="0"/>
              <a:t> 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dirty="0"/>
              <a:t>Also called as </a:t>
            </a:r>
            <a:r>
              <a:rPr lang="en-US" dirty="0" err="1"/>
              <a:t>suprahumeral</a:t>
            </a:r>
            <a:r>
              <a:rPr lang="en-US" dirty="0"/>
              <a:t> arch</a:t>
            </a:r>
          </a:p>
          <a:p>
            <a:r>
              <a:rPr lang="en-IN" dirty="0"/>
              <a:t>Formed by the </a:t>
            </a:r>
            <a:r>
              <a:rPr lang="en-IN" dirty="0" err="1"/>
              <a:t>coracoid</a:t>
            </a:r>
            <a:r>
              <a:rPr lang="en-IN" dirty="0"/>
              <a:t> process, the </a:t>
            </a:r>
            <a:r>
              <a:rPr lang="en-IN" dirty="0" err="1"/>
              <a:t>acromion</a:t>
            </a:r>
            <a:r>
              <a:rPr lang="en-IN" dirty="0"/>
              <a:t>, the </a:t>
            </a:r>
            <a:r>
              <a:rPr lang="en-IN" b="1" dirty="0" err="1"/>
              <a:t>coracoacromial</a:t>
            </a:r>
            <a:r>
              <a:rPr lang="en-IN" b="1" dirty="0"/>
              <a:t> ligament, and the inferior surface of the </a:t>
            </a:r>
            <a:r>
              <a:rPr lang="en-IN" b="1" dirty="0" err="1"/>
              <a:t>acromioclavicular</a:t>
            </a:r>
            <a:r>
              <a:rPr lang="en-IN" b="1" dirty="0"/>
              <a:t> </a:t>
            </a:r>
            <a:r>
              <a:rPr lang="en-IN" dirty="0"/>
              <a:t>joint</a:t>
            </a:r>
            <a:endParaRPr lang="en-US" dirty="0"/>
          </a:p>
          <a:p>
            <a:pPr marL="342900" indent="-342900" algn="just">
              <a:lnSpc>
                <a:spcPct val="80000"/>
              </a:lnSpc>
            </a:pPr>
            <a:r>
              <a:rPr lang="en-US" dirty="0"/>
              <a:t>It forms an </a:t>
            </a:r>
            <a:r>
              <a:rPr lang="en-US" dirty="0" err="1"/>
              <a:t>osteoligamentous</a:t>
            </a:r>
            <a:r>
              <a:rPr lang="en-US" dirty="0"/>
              <a:t> vault  that covers the humeral head and forms a space within which the </a:t>
            </a:r>
            <a:r>
              <a:rPr lang="en-US" dirty="0" err="1"/>
              <a:t>subacromial</a:t>
            </a:r>
            <a:r>
              <a:rPr lang="en-US" dirty="0"/>
              <a:t> bursa, the </a:t>
            </a:r>
            <a:r>
              <a:rPr lang="en-US" dirty="0" err="1"/>
              <a:t>supraspinatus</a:t>
            </a:r>
            <a:r>
              <a:rPr lang="en-US" dirty="0"/>
              <a:t> tendon and tendon of long head of biceps lie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dirty="0"/>
              <a:t>Functions – 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endParaRPr lang="en-US" dirty="0"/>
          </a:p>
          <a:p>
            <a:pPr marL="342900" indent="-342900">
              <a:lnSpc>
                <a:spcPct val="80000"/>
              </a:lnSpc>
              <a:defRPr/>
            </a:pPr>
            <a:r>
              <a:rPr lang="en-US" dirty="0"/>
              <a:t>Acts as roof of GH </a:t>
            </a:r>
            <a:r>
              <a:rPr lang="en-US" dirty="0" err="1"/>
              <a:t>jt</a:t>
            </a:r>
            <a:endParaRPr lang="en-US" dirty="0"/>
          </a:p>
          <a:p>
            <a:pPr marL="342900" indent="-342900">
              <a:lnSpc>
                <a:spcPct val="80000"/>
              </a:lnSpc>
              <a:defRPr/>
            </a:pPr>
            <a:r>
              <a:rPr lang="en-US" dirty="0"/>
              <a:t>Prevents head of </a:t>
            </a:r>
            <a:r>
              <a:rPr lang="en-US" dirty="0" err="1"/>
              <a:t>humerus</a:t>
            </a:r>
            <a:r>
              <a:rPr lang="en-US" dirty="0"/>
              <a:t> from dislocating superiorly</a:t>
            </a:r>
          </a:p>
          <a:p>
            <a:pPr marL="342900" indent="-342900">
              <a:lnSpc>
                <a:spcPct val="80000"/>
              </a:lnSpc>
              <a:defRPr/>
            </a:pPr>
            <a:r>
              <a:rPr lang="en-US" dirty="0"/>
              <a:t>Gives protection against injury.</a:t>
            </a:r>
            <a:endParaRPr lang="en-IN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Glenohumeral</a:t>
            </a:r>
            <a:r>
              <a:rPr lang="en-US" sz="3200" dirty="0"/>
              <a:t> </a:t>
            </a:r>
            <a:r>
              <a:rPr lang="en-US" sz="3200" dirty="0" err="1"/>
              <a:t>osteokinematics</a:t>
            </a:r>
            <a:r>
              <a:rPr lang="en-US" sz="3200" dirty="0"/>
              <a:t/>
            </a:r>
            <a:br>
              <a:rPr lang="en-US" sz="3200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 Flexion / extension – </a:t>
            </a:r>
            <a:r>
              <a:rPr lang="en-US" dirty="0" err="1"/>
              <a:t>saggital</a:t>
            </a:r>
            <a:r>
              <a:rPr lang="en-US" dirty="0"/>
              <a:t> plane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 Abduction / adduction – frontal plane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 Medial / lateral rotation – horizontal 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/>
              <a:t>COMBINE MOTION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/>
              <a:t> Rotation with abduction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dirty="0"/>
              <a:t> Abduction with Rotation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/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 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None/>
            </a:pPr>
            <a:r>
              <a:rPr lang="en-US" dirty="0"/>
              <a:t> 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Glenohumeral Arthrokinematics</a:t>
            </a:r>
            <a:endParaRPr lang="en-IN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752600"/>
            <a:ext cx="8572500" cy="4267200"/>
          </a:xfrm>
        </p:spPr>
        <p:txBody>
          <a:bodyPr/>
          <a:lstStyle/>
          <a:p>
            <a:pPr eaLnBrk="1" hangingPunct="1"/>
            <a:r>
              <a:rPr lang="en-US"/>
              <a:t>Flexion &amp; Extension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/>
              <a:t>Involves a spinning of humeral head about a somewhat fixed point on the face of glenoid.</a:t>
            </a:r>
          </a:p>
          <a:p>
            <a:pPr eaLnBrk="1" hangingPunct="1"/>
            <a:r>
              <a:rPr lang="en-US"/>
              <a:t>Abduction &amp; Adduction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/>
              <a:t>Abduction – superior rolling &amp; inferior                                          sliding of head of humerus</a:t>
            </a:r>
            <a:endParaRPr lang="en-IN"/>
          </a:p>
          <a:p>
            <a:pPr eaLnBrk="1" hangingPunct="1">
              <a:buFont typeface="Wingdings" pitchFamily="2" charset="2"/>
              <a:buChar char="Ø"/>
            </a:pPr>
            <a:r>
              <a:rPr lang="en-US"/>
              <a:t>Adduction  - reverse motion</a:t>
            </a:r>
            <a:r>
              <a:rPr lang="en-US" b="1"/>
              <a:t> </a:t>
            </a:r>
            <a:endParaRPr lang="en-US"/>
          </a:p>
          <a:p>
            <a:pPr eaLnBrk="1" hangingPunct="1"/>
            <a:endParaRPr lang="en-IN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/>
              <a:t> </a:t>
            </a:r>
            <a:r>
              <a:rPr lang="en-US" sz="3200"/>
              <a:t>External &amp; internal rotation</a:t>
            </a:r>
          </a:p>
          <a:p>
            <a:pPr eaLnBrk="1" hangingPunct="1">
              <a:buFont typeface="Wingdings" pitchFamily="2" charset="2"/>
              <a:buNone/>
            </a:pPr>
            <a:endParaRPr lang="en-US" sz="3200"/>
          </a:p>
          <a:p>
            <a:pPr eaLnBrk="1" hangingPunct="1">
              <a:buFont typeface="Wingdings" pitchFamily="2" charset="2"/>
              <a:buChar char="Ø"/>
            </a:pPr>
            <a:r>
              <a:rPr lang="en-US" sz="3200"/>
              <a:t>External rotation-humeral head simultaneously rolls posteriorly &amp; slides anteriorly on the glenoid fossa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200"/>
              <a:t>Internal rotation – Reverse motion</a:t>
            </a:r>
          </a:p>
          <a:p>
            <a:pPr eaLnBrk="1" hangingPunct="1">
              <a:buFont typeface="Wingdings" pitchFamily="2" charset="2"/>
              <a:buNone/>
            </a:pPr>
            <a:endParaRPr lang="en-US" sz="3200"/>
          </a:p>
          <a:p>
            <a:pPr eaLnBrk="1" hangingPunct="1">
              <a:buFont typeface="Wingdings" pitchFamily="2" charset="2"/>
              <a:buChar char="Ø"/>
            </a:pPr>
            <a:endParaRPr lang="en-US"/>
          </a:p>
          <a:p>
            <a:pPr eaLnBrk="1" hangingPunct="1">
              <a:buFont typeface="Wingdings" pitchFamily="2" charset="2"/>
              <a:buChar char="Ø"/>
            </a:pPr>
            <a:endParaRPr lang="en-IN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Static stabilization  of GH joint</a:t>
            </a:r>
            <a:endParaRPr lang="en-IN"/>
          </a:p>
        </p:txBody>
      </p:sp>
      <p:sp>
        <p:nvSpPr>
          <p:cNvPr id="45059" name="Content Placeholder 2"/>
          <p:cNvSpPr>
            <a:spLocks noGrp="1"/>
          </p:cNvSpPr>
          <p:nvPr>
            <p:ph idx="4294967295"/>
          </p:nvPr>
        </p:nvSpPr>
        <p:spPr>
          <a:xfrm>
            <a:off x="285750" y="2028825"/>
            <a:ext cx="8443913" cy="4829175"/>
          </a:xfrm>
        </p:spPr>
        <p:txBody>
          <a:bodyPr/>
          <a:lstStyle/>
          <a:p>
            <a:pPr marL="514350" indent="-514350" algn="just" eaLnBrk="1" hangingPunct="1">
              <a:buFont typeface="Calibri" pitchFamily="34" charset="0"/>
              <a:buAutoNum type="alphaLcPeriod"/>
            </a:pPr>
            <a:r>
              <a:rPr lang="en-US" sz="3200"/>
              <a:t>Inclined plane of glenoid </a:t>
            </a:r>
          </a:p>
          <a:p>
            <a:pPr marL="514350" indent="-514350" algn="just" eaLnBrk="1" hangingPunct="1">
              <a:buFont typeface="Calibri" pitchFamily="34" charset="0"/>
              <a:buAutoNum type="alphaLcPeriod"/>
            </a:pPr>
            <a:r>
              <a:rPr lang="en-US" sz="3200"/>
              <a:t>Superior capsular structures / rotater interval capsule</a:t>
            </a:r>
          </a:p>
          <a:p>
            <a:pPr marL="514350" indent="-514350" algn="just" eaLnBrk="1" hangingPunct="1">
              <a:buFont typeface="Calibri" pitchFamily="34" charset="0"/>
              <a:buAutoNum type="alphaLcPeriod"/>
            </a:pPr>
            <a:r>
              <a:rPr lang="en-US" sz="3200"/>
              <a:t>Scapulothoracic posture</a:t>
            </a:r>
          </a:p>
          <a:p>
            <a:pPr marL="514350" indent="-514350" algn="just" eaLnBrk="1" hangingPunct="1">
              <a:buFont typeface="Calibri" pitchFamily="34" charset="0"/>
              <a:buAutoNum type="alphaLcPeriod"/>
            </a:pPr>
            <a:r>
              <a:rPr lang="en-US" sz="3200"/>
              <a:t>Negative intraarticular pressure in GH joint</a:t>
            </a:r>
            <a:endParaRPr lang="en-IN" sz="32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16025"/>
          </a:xfrm>
        </p:spPr>
        <p:txBody>
          <a:bodyPr/>
          <a:lstStyle/>
          <a:p>
            <a:pPr eaLnBrk="1" hangingPunct="1"/>
            <a:r>
              <a:rPr lang="en-US" sz="3400"/>
              <a:t>DYNAMIC STABILIZATION OF GH JOINT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eaLnBrk="1" hangingPunct="1"/>
            <a:r>
              <a:rPr lang="en-US"/>
              <a:t>Deltoid &amp; glenohumeral stabilization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Rotator cuff &amp; Glenohumeral stabilization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Supraspinatus &amp; Glenohumeral stabilization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Long head of biceps &amp; GH Stabilization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268413"/>
            <a:ext cx="8001000" cy="1216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400"/>
              <a:t>Scapulohumeral Rhythm</a:t>
            </a:r>
            <a:br>
              <a:rPr lang="en-US" sz="3400"/>
            </a:br>
            <a:r>
              <a:rPr lang="en-US" sz="3400"/>
              <a:t/>
            </a:r>
            <a:br>
              <a:rPr lang="en-US" sz="3400"/>
            </a:br>
            <a:endParaRPr lang="en-US" sz="34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803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r>
              <a:rPr lang="en-US"/>
              <a:t>GH : ST motion = 2 : 1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r>
              <a:rPr lang="en-US"/>
              <a:t>Setting phase - Initial 30 ⁰ of abduction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                    Initial  60 ⁰ of flexion 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/>
              <a:t>SC &amp; AC joint contribution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429652" cy="457200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z="3200" dirty="0"/>
              <a:t>Phase I  : </a:t>
            </a:r>
            <a:r>
              <a:rPr lang="en-US" sz="3200" u="sng" dirty="0"/>
              <a:t>Shoulder abduction to 90 ⁰</a:t>
            </a:r>
          </a:p>
          <a:p>
            <a:pPr eaLnBrk="1" hangingPunct="1">
              <a:buFont typeface="Arial" charset="0"/>
              <a:buNone/>
            </a:pPr>
            <a:r>
              <a:rPr lang="en-US" sz="3200" u="sng" dirty="0"/>
              <a:t>           </a:t>
            </a:r>
          </a:p>
          <a:p>
            <a:pPr eaLnBrk="1" hangingPunct="1">
              <a:buFont typeface="Arial" charset="0"/>
              <a:buNone/>
            </a:pPr>
            <a:r>
              <a:rPr lang="en-US" sz="3200" dirty="0"/>
              <a:t>60⁰ GH abduction + 30⁰ ST upward rotation </a:t>
            </a:r>
          </a:p>
          <a:p>
            <a:pPr eaLnBrk="1" hangingPunct="1">
              <a:buFont typeface="Arial" charset="0"/>
              <a:buNone/>
            </a:pPr>
            <a:endParaRPr lang="en-US" sz="3200" b="1" dirty="0"/>
          </a:p>
          <a:p>
            <a:pPr eaLnBrk="1" hangingPunct="1">
              <a:buFont typeface="Arial" charset="0"/>
              <a:buNone/>
            </a:pPr>
            <a:r>
              <a:rPr lang="en-US" sz="3200" dirty="0"/>
              <a:t> 20-25⁰ at SC   </a:t>
            </a:r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err="1"/>
              <a:t>clavicular</a:t>
            </a:r>
            <a:r>
              <a:rPr lang="en-US" sz="3200" dirty="0"/>
              <a:t> elevation</a:t>
            </a:r>
            <a:endParaRPr lang="en-IN" sz="3200" dirty="0"/>
          </a:p>
          <a:p>
            <a:pPr eaLnBrk="1" hangingPunct="1">
              <a:buFont typeface="Arial" charset="0"/>
              <a:buNone/>
            </a:pPr>
            <a:r>
              <a:rPr lang="en-US" sz="3200" dirty="0"/>
              <a:t>                 </a:t>
            </a:r>
          </a:p>
          <a:p>
            <a:pPr eaLnBrk="1" hangingPunct="1">
              <a:buFont typeface="Arial" charset="0"/>
              <a:buNone/>
            </a:pPr>
            <a:r>
              <a:rPr lang="en-US" sz="3200" dirty="0"/>
              <a:t>5-10⁰ at AC</a:t>
            </a:r>
          </a:p>
          <a:p>
            <a:pPr>
              <a:buNone/>
            </a:pPr>
            <a:r>
              <a:rPr lang="en-US" sz="3200" dirty="0"/>
              <a:t>upward rotation</a:t>
            </a:r>
          </a:p>
          <a:p>
            <a:pPr eaLnBrk="1" hangingPunct="1">
              <a:buFont typeface="Arial" charset="0"/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Articulating surfaces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Consists of 2 saddle shaped </a:t>
            </a:r>
            <a:r>
              <a:rPr lang="en-US" dirty="0" err="1"/>
              <a:t>surfaces,one</a:t>
            </a:r>
            <a:r>
              <a:rPr lang="en-US" dirty="0"/>
              <a:t> at the </a:t>
            </a:r>
            <a:r>
              <a:rPr lang="en-US" dirty="0" err="1"/>
              <a:t>sternal</a:t>
            </a:r>
            <a:r>
              <a:rPr lang="en-US" dirty="0"/>
              <a:t> end of the clavicle &amp; one at the notch formed by the </a:t>
            </a:r>
            <a:r>
              <a:rPr lang="en-US" dirty="0" err="1"/>
              <a:t>manubrium</a:t>
            </a:r>
            <a:r>
              <a:rPr lang="en-US" dirty="0"/>
              <a:t> of the sternum &amp; the first costal cartilage</a:t>
            </a:r>
          </a:p>
          <a:p>
            <a:pPr>
              <a:buNone/>
            </a:pPr>
            <a:r>
              <a:rPr lang="en-US" dirty="0" err="1"/>
              <a:t>Articular</a:t>
            </a:r>
            <a:r>
              <a:rPr lang="en-US" dirty="0"/>
              <a:t> connective tissue</a:t>
            </a:r>
          </a:p>
          <a:p>
            <a:pPr>
              <a:buFontTx/>
              <a:buChar char="•"/>
              <a:defRPr/>
            </a:pPr>
            <a:r>
              <a:rPr lang="en-US" dirty="0"/>
              <a:t>joint capsule</a:t>
            </a:r>
          </a:p>
          <a:p>
            <a:pPr>
              <a:buFontTx/>
              <a:buChar char="•"/>
              <a:defRPr/>
            </a:pPr>
            <a:r>
              <a:rPr lang="en-US" dirty="0"/>
              <a:t> </a:t>
            </a:r>
            <a:r>
              <a:rPr lang="en-IN" i="1" dirty="0" err="1"/>
              <a:t>Sternoclavicular</a:t>
            </a:r>
            <a:r>
              <a:rPr lang="en-IN" i="1" dirty="0"/>
              <a:t> Disc</a:t>
            </a:r>
            <a:endParaRPr lang="en-US" dirty="0"/>
          </a:p>
          <a:p>
            <a:pPr>
              <a:buFontTx/>
              <a:buChar char="•"/>
              <a:defRPr/>
            </a:pPr>
            <a:r>
              <a:rPr lang="en-US" dirty="0"/>
              <a:t> major ligaments</a:t>
            </a:r>
            <a:endParaRPr lang="en-IN" dirty="0"/>
          </a:p>
          <a:p>
            <a:pPr>
              <a:buNone/>
            </a:pP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928802"/>
            <a:ext cx="8358246" cy="409099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dirty="0"/>
              <a:t>Phase II : </a:t>
            </a:r>
            <a:r>
              <a:rPr lang="en-US" u="sng" dirty="0"/>
              <a:t>Shoulder abduction from  90⁰-180</a:t>
            </a:r>
            <a:r>
              <a:rPr lang="en-US" dirty="0"/>
              <a:t>⁰</a:t>
            </a:r>
            <a:endParaRPr lang="en-IN" u="sng" dirty="0"/>
          </a:p>
          <a:p>
            <a:pPr eaLnBrk="1" hangingPunct="1">
              <a:buFont typeface="Wingdings" pitchFamily="2" charset="2"/>
              <a:buNone/>
            </a:pPr>
            <a:endParaRPr lang="en-US" sz="3200" dirty="0"/>
          </a:p>
          <a:p>
            <a:pPr eaLnBrk="1" hangingPunct="1">
              <a:buFont typeface="Wingdings" pitchFamily="2" charset="2"/>
              <a:buNone/>
            </a:pPr>
            <a:r>
              <a:rPr lang="en-US" sz="3200" dirty="0"/>
              <a:t>60 ⁰ GH abduction  + 30 ⁰  ST upward rot.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/>
              <a:t> 5 ⁰ at  SC </a:t>
            </a:r>
          </a:p>
          <a:p>
            <a:pPr>
              <a:buNone/>
            </a:pPr>
            <a:r>
              <a:rPr lang="en-US" sz="3200" dirty="0" err="1"/>
              <a:t>clavicular</a:t>
            </a:r>
            <a:r>
              <a:rPr lang="en-US" sz="3200" dirty="0"/>
              <a:t> rotation              </a:t>
            </a:r>
          </a:p>
          <a:p>
            <a:pPr>
              <a:buNone/>
            </a:pPr>
            <a:r>
              <a:rPr lang="en-US" sz="3200" dirty="0"/>
              <a:t>20- 25 ⁰ at AC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200" dirty="0"/>
              <a:t>upward rotation</a:t>
            </a:r>
            <a:endParaRPr lang="en-IN" sz="3200" dirty="0"/>
          </a:p>
          <a:p>
            <a:pPr eaLnBrk="1" hangingPunct="1"/>
            <a:endParaRPr lang="en-US" sz="3200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3" y="1048140"/>
            <a:ext cx="4643470" cy="442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928688"/>
            <a:ext cx="8001000" cy="1216025"/>
          </a:xfrm>
        </p:spPr>
        <p:txBody>
          <a:bodyPr/>
          <a:lstStyle/>
          <a:p>
            <a:pPr eaLnBrk="1" hangingPunct="1"/>
            <a:r>
              <a:rPr lang="en-US"/>
              <a:t>Action of shoulder muscles </a:t>
            </a:r>
            <a:br>
              <a:rPr lang="en-US"/>
            </a:b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501090" cy="5000636"/>
          </a:xfrm>
        </p:spPr>
        <p:txBody>
          <a:bodyPr>
            <a:normAutofit/>
          </a:bodyPr>
          <a:lstStyle/>
          <a:p>
            <a:pPr marL="514350" indent="-514350" eaLnBrk="1" hangingPunct="1">
              <a:buNone/>
            </a:pPr>
            <a:r>
              <a:rPr lang="en-US" i="1" dirty="0"/>
              <a:t>Elevation</a:t>
            </a:r>
            <a:endParaRPr lang="en-US" i="1" u="sng" dirty="0"/>
          </a:p>
          <a:p>
            <a:pPr marL="514350" indent="-514350" eaLnBrk="1" hangingPunct="1">
              <a:buNone/>
            </a:pPr>
            <a:r>
              <a:rPr lang="en-US" u="sng" dirty="0" err="1"/>
              <a:t>Glenohumeral</a:t>
            </a:r>
            <a:r>
              <a:rPr lang="en-US" u="sng" dirty="0"/>
              <a:t> joint muscles</a:t>
            </a:r>
          </a:p>
          <a:p>
            <a:pPr marL="514350" indent="-514350" eaLnBrk="1" hangingPunct="1">
              <a:buNone/>
            </a:pPr>
            <a:r>
              <a:rPr lang="en-US" dirty="0"/>
              <a:t>Deltoid – </a:t>
            </a:r>
          </a:p>
          <a:p>
            <a:r>
              <a:rPr lang="en-IN" dirty="0"/>
              <a:t>effective deltoid activity depends on intact rotator cuff muscles.</a:t>
            </a:r>
            <a:endParaRPr lang="en-US" dirty="0"/>
          </a:p>
          <a:p>
            <a:r>
              <a:rPr lang="en-US" dirty="0"/>
              <a:t>superior translation offset by rot cuff</a:t>
            </a:r>
          </a:p>
          <a:p>
            <a:r>
              <a:rPr lang="en-US" dirty="0"/>
              <a:t>Assist in abduction after </a:t>
            </a:r>
            <a:r>
              <a:rPr lang="en-US" sz="1800" dirty="0"/>
              <a:t>15</a:t>
            </a:r>
            <a:r>
              <a:rPr lang="en-US" sz="2000" dirty="0"/>
              <a:t>⁰ </a:t>
            </a:r>
            <a:r>
              <a:rPr lang="en-US" dirty="0"/>
              <a:t>of ROM</a:t>
            </a:r>
          </a:p>
          <a:p>
            <a:r>
              <a:rPr lang="en-US" dirty="0"/>
              <a:t>Peak activity at 90⁰ humeral abduction</a:t>
            </a:r>
          </a:p>
          <a:p>
            <a:r>
              <a:rPr lang="en-US" dirty="0"/>
              <a:t>Activity depends upon scapular </a:t>
            </a:r>
            <a:r>
              <a:rPr lang="en-US" dirty="0" err="1"/>
              <a:t>movt</a:t>
            </a:r>
            <a:r>
              <a:rPr lang="en-US" dirty="0"/>
              <a:t> &amp; rot cuff m</a:t>
            </a:r>
            <a:r>
              <a:rPr lang="en-US" sz="3200" dirty="0">
                <a:latin typeface="Calibri" pitchFamily="34" charset="0"/>
              </a:rPr>
              <a:t>s</a:t>
            </a:r>
            <a:endParaRPr lang="en-US" sz="3200" dirty="0"/>
          </a:p>
          <a:p>
            <a:pPr marL="514350" indent="-514350"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err="1"/>
              <a:t>Supraspinatus</a:t>
            </a:r>
            <a:r>
              <a:rPr lang="en-US" dirty="0"/>
              <a:t>–GH stabilizer</a:t>
            </a:r>
          </a:p>
          <a:p>
            <a:r>
              <a:rPr lang="en-IN" dirty="0"/>
              <a:t>The </a:t>
            </a:r>
            <a:r>
              <a:rPr lang="en-IN" dirty="0" err="1"/>
              <a:t>supraspinatus</a:t>
            </a:r>
            <a:r>
              <a:rPr lang="en-IN" dirty="0"/>
              <a:t> muscle is considered an abductor of the </a:t>
            </a:r>
            <a:r>
              <a:rPr lang="en-IN" dirty="0" err="1"/>
              <a:t>humerus</a:t>
            </a:r>
            <a:r>
              <a:rPr lang="en-IN" dirty="0"/>
              <a:t>.</a:t>
            </a:r>
          </a:p>
          <a:p>
            <a:r>
              <a:rPr lang="en-IN" dirty="0"/>
              <a:t>it functions in all planes of elevation of the </a:t>
            </a:r>
            <a:r>
              <a:rPr lang="en-IN" dirty="0" err="1"/>
              <a:t>humerus</a:t>
            </a:r>
            <a:r>
              <a:rPr lang="en-IN" dirty="0"/>
              <a:t>.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err="1"/>
              <a:t>Coracobrachialis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8" y="1214422"/>
            <a:ext cx="8215338" cy="5500701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en-US" dirty="0" err="1"/>
              <a:t>Trapezius</a:t>
            </a:r>
            <a:r>
              <a:rPr lang="en-US" dirty="0"/>
              <a:t> – in abduction of arm</a:t>
            </a:r>
          </a:p>
          <a:p>
            <a:r>
              <a:rPr lang="en-IN" dirty="0"/>
              <a:t>The upper </a:t>
            </a:r>
            <a:r>
              <a:rPr lang="en-IN" dirty="0" err="1"/>
              <a:t>trapezius</a:t>
            </a:r>
            <a:r>
              <a:rPr lang="en-IN" dirty="0"/>
              <a:t>, along with the </a:t>
            </a:r>
            <a:r>
              <a:rPr lang="en-IN" dirty="0" err="1"/>
              <a:t>levator</a:t>
            </a:r>
            <a:r>
              <a:rPr lang="en-IN" dirty="0"/>
              <a:t> scapula muscle, supports the shoulder girdle against the downward pull of gravity.</a:t>
            </a: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2. </a:t>
            </a:r>
            <a:r>
              <a:rPr lang="en-US" dirty="0" err="1"/>
              <a:t>Serratus</a:t>
            </a:r>
            <a:r>
              <a:rPr lang="en-US" dirty="0"/>
              <a:t> anterior – in flexion of arm</a:t>
            </a:r>
          </a:p>
          <a:p>
            <a:r>
              <a:rPr lang="en-IN" dirty="0"/>
              <a:t>The </a:t>
            </a:r>
            <a:r>
              <a:rPr lang="en-IN" dirty="0" err="1"/>
              <a:t>trapezius</a:t>
            </a:r>
            <a:r>
              <a:rPr lang="en-IN" dirty="0"/>
              <a:t> and lower </a:t>
            </a:r>
            <a:r>
              <a:rPr lang="en-IN" dirty="0" err="1"/>
              <a:t>serratus</a:t>
            </a:r>
            <a:r>
              <a:rPr lang="en-IN" dirty="0"/>
              <a:t> anterior muscles work synergistically to produce upward rotation of the scapula on the thorax.</a:t>
            </a:r>
          </a:p>
          <a:p>
            <a:pPr>
              <a:buNone/>
              <a:defRPr/>
            </a:pPr>
            <a:r>
              <a:rPr lang="en-US" dirty="0"/>
              <a:t> </a:t>
            </a:r>
          </a:p>
          <a:p>
            <a:pPr>
              <a:buNone/>
              <a:defRPr/>
            </a:pPr>
            <a:r>
              <a:rPr lang="en-US" dirty="0"/>
              <a:t>Agonist to scapular </a:t>
            </a:r>
            <a:r>
              <a:rPr lang="en-US" dirty="0" err="1"/>
              <a:t>movt</a:t>
            </a:r>
            <a:r>
              <a:rPr lang="en-US" dirty="0"/>
              <a:t> &amp; synergist to GH </a:t>
            </a:r>
            <a:r>
              <a:rPr lang="en-US" dirty="0" err="1"/>
              <a:t>movt</a:t>
            </a:r>
            <a:endParaRPr lang="en-US" dirty="0"/>
          </a:p>
          <a:p>
            <a:endParaRPr lang="en-IN" dirty="0"/>
          </a:p>
          <a:p>
            <a:endParaRPr lang="en-US" dirty="0"/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596" y="500042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err="1"/>
              <a:t>Scapulothoracic</a:t>
            </a:r>
            <a:r>
              <a:rPr lang="en-US" sz="2800" dirty="0"/>
              <a:t>  joint muscles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Force couple- </a:t>
            </a:r>
          </a:p>
          <a:p>
            <a:pPr>
              <a:buNone/>
              <a:defRPr/>
            </a:pPr>
            <a:r>
              <a:rPr lang="en-US" i="1" dirty="0"/>
              <a:t>1</a:t>
            </a:r>
            <a:r>
              <a:rPr lang="en-US" i="1" baseline="30000" dirty="0"/>
              <a:t>st</a:t>
            </a:r>
            <a:r>
              <a:rPr lang="en-US" i="1" dirty="0"/>
              <a:t> segment </a:t>
            </a:r>
            <a:r>
              <a:rPr lang="en-US" dirty="0"/>
              <a:t>–  Upper </a:t>
            </a:r>
            <a:r>
              <a:rPr lang="en-US" dirty="0" err="1"/>
              <a:t>trapezius</a:t>
            </a:r>
            <a:r>
              <a:rPr lang="en-US" dirty="0"/>
              <a:t> &amp; upper </a:t>
            </a:r>
            <a:r>
              <a:rPr lang="en-US" dirty="0" err="1"/>
              <a:t>Serratus</a:t>
            </a:r>
            <a:r>
              <a:rPr lang="en-US" dirty="0"/>
              <a:t> Anterior Muscles </a:t>
            </a:r>
          </a:p>
          <a:p>
            <a:pPr>
              <a:buNone/>
              <a:defRPr/>
            </a:pPr>
            <a:r>
              <a:rPr lang="en-US" i="1" dirty="0"/>
              <a:t>2</a:t>
            </a:r>
            <a:r>
              <a:rPr lang="en-US" i="1" baseline="30000" dirty="0"/>
              <a:t>nd</a:t>
            </a:r>
            <a:r>
              <a:rPr lang="en-US" i="1" dirty="0"/>
              <a:t> segment </a:t>
            </a:r>
            <a:r>
              <a:rPr lang="en-US" dirty="0"/>
              <a:t>-  Lower </a:t>
            </a:r>
            <a:r>
              <a:rPr lang="en-US" dirty="0" err="1"/>
              <a:t>Trapezius</a:t>
            </a:r>
            <a:r>
              <a:rPr lang="en-US" dirty="0"/>
              <a:t> &amp; lower </a:t>
            </a:r>
            <a:r>
              <a:rPr lang="en-US" dirty="0" err="1"/>
              <a:t>Serratus</a:t>
            </a:r>
            <a:r>
              <a:rPr lang="en-US" dirty="0"/>
              <a:t> Anterior 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en-US" u="sng" dirty="0"/>
              <a:t>Rotator cuff muscles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err="1"/>
              <a:t>Supraspinatus</a:t>
            </a:r>
            <a:endParaRPr lang="en-US" dirty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err="1"/>
              <a:t>Infraspinatus</a:t>
            </a:r>
            <a:endParaRPr lang="en-US" dirty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err="1"/>
              <a:t>Teres</a:t>
            </a:r>
            <a:r>
              <a:rPr lang="en-US" dirty="0"/>
              <a:t> minor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err="1"/>
              <a:t>Subscapularis</a:t>
            </a:r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575675" cy="1216025"/>
          </a:xfrm>
        </p:spPr>
        <p:txBody>
          <a:bodyPr/>
          <a:lstStyle/>
          <a:p>
            <a:pPr eaLnBrk="1" hangingPunct="1"/>
            <a:r>
              <a:rPr lang="en-US"/>
              <a:t>B. </a:t>
            </a:r>
            <a:r>
              <a:rPr lang="en-US" i="1"/>
              <a:t>Controllers of arthrokinematics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en-US" u="sng" dirty="0"/>
              <a:t>Rotator cuff muscles – Horizontal </a:t>
            </a:r>
            <a:r>
              <a:rPr lang="en-US" u="sng" dirty="0" err="1"/>
              <a:t>steerers</a:t>
            </a:r>
            <a:endParaRPr lang="en-US" u="sng" dirty="0"/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dirty="0"/>
              <a:t>1. </a:t>
            </a:r>
            <a:r>
              <a:rPr lang="en-US" dirty="0" err="1"/>
              <a:t>Supraspinatus</a:t>
            </a:r>
            <a:r>
              <a:rPr lang="en-US" dirty="0"/>
              <a:t> – compresses the humeral head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dirty="0"/>
              <a:t>2. </a:t>
            </a:r>
            <a:r>
              <a:rPr lang="en-US" dirty="0" err="1"/>
              <a:t>Infraspinatus</a:t>
            </a:r>
            <a:r>
              <a:rPr lang="en-US" dirty="0"/>
              <a:t> &amp; </a:t>
            </a:r>
            <a:r>
              <a:rPr lang="en-US" dirty="0" err="1"/>
              <a:t>teres</a:t>
            </a:r>
            <a:r>
              <a:rPr lang="en-US" dirty="0"/>
              <a:t> minor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dirty="0"/>
              <a:t>    Provides external rotation which increases clearance between greater tubercle &amp; </a:t>
            </a:r>
            <a:r>
              <a:rPr lang="en-US" dirty="0" err="1"/>
              <a:t>acromian</a:t>
            </a:r>
            <a:endParaRPr lang="en-US" dirty="0"/>
          </a:p>
          <a:p>
            <a:pPr marL="514350" indent="-514350" eaLnBrk="1" hangingPunct="1">
              <a:buFont typeface="Wingdings" pitchFamily="2" charset="2"/>
              <a:buNone/>
              <a:defRPr/>
            </a:pPr>
            <a:r>
              <a:rPr lang="en-US" dirty="0"/>
              <a:t>3. </a:t>
            </a:r>
            <a:r>
              <a:rPr lang="en-US" dirty="0" err="1"/>
              <a:t>Subscapularis</a:t>
            </a:r>
            <a:r>
              <a:rPr lang="en-US" dirty="0"/>
              <a:t>, </a:t>
            </a:r>
            <a:r>
              <a:rPr lang="en-US" dirty="0" err="1"/>
              <a:t>Infraspinatus</a:t>
            </a:r>
            <a:r>
              <a:rPr lang="en-US" dirty="0"/>
              <a:t> &amp; </a:t>
            </a:r>
            <a:r>
              <a:rPr lang="en-US" dirty="0" err="1"/>
              <a:t>Teres</a:t>
            </a:r>
            <a:r>
              <a:rPr lang="en-US" dirty="0"/>
              <a:t> Minor  </a:t>
            </a:r>
            <a:r>
              <a:rPr lang="en-US" dirty="0" err="1"/>
              <a:t>centeralize</a:t>
            </a:r>
            <a:r>
              <a:rPr lang="en-US" dirty="0"/>
              <a:t>  the humeral head</a:t>
            </a:r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IN" dirty="0"/>
          </a:p>
          <a:p>
            <a:pPr marL="514350" indent="-514350"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u="sng" dirty="0"/>
          </a:p>
          <a:p>
            <a:pPr eaLnBrk="1" hangingPunct="1">
              <a:buFont typeface="Wingdings" pitchFamily="2" charset="2"/>
              <a:buChar char="v"/>
              <a:defRPr/>
            </a:pPr>
            <a:endParaRPr lang="en-IN" u="sng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267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u="sng"/>
              <a:t>Rhomboids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-stabalizing synergist –scapular rotators,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           trapezius ,SA &amp; Teres major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-Paralysis –disruption of scapulohumeral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           rhythm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u="sng"/>
              <a:t>Muscles that adduct &amp; extend the shd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Latismus dorsi, sternocostal head of pect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maj, teres maj, post deltoid, triceps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Internal rotater muscles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500"/>
            <a:ext cx="9144000" cy="4267200"/>
          </a:xfrm>
        </p:spPr>
        <p:txBody>
          <a:bodyPr/>
          <a:lstStyle/>
          <a:p>
            <a:pPr eaLnBrk="1" hangingPunct="1"/>
            <a:r>
              <a:rPr lang="en-US"/>
              <a:t>Subscapularis,teres major</a:t>
            </a:r>
          </a:p>
          <a:p>
            <a:pPr eaLnBrk="1" hangingPunct="1"/>
            <a:r>
              <a:rPr lang="en-US"/>
              <a:t>Latissmus dorsi,pectoralis major</a:t>
            </a:r>
          </a:p>
          <a:p>
            <a:pPr eaLnBrk="1" hangingPunct="1"/>
            <a:r>
              <a:rPr lang="en-US"/>
              <a:t>Anterior deltoid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Char char="ü"/>
            </a:pPr>
            <a:r>
              <a:rPr lang="en-US"/>
              <a:t>Total ms mass is greater,so produces 1.75 times greater isometric torque than ext rot.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/>
              <a:t>Arthrokinematically,convex humeral head rotates over concave glenoid fossa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 err="1"/>
              <a:t>Sternoclavicular</a:t>
            </a:r>
            <a:r>
              <a:rPr lang="en-IN" b="1" i="1" dirty="0"/>
              <a:t> Joint Capsule and Ligaments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sternoclavicular</a:t>
            </a:r>
            <a:r>
              <a:rPr lang="en-IN" dirty="0"/>
              <a:t> joint is surrounded by a fairly strong fibrous capsule but depends on three ligament complexes for the majority of its support: the </a:t>
            </a:r>
            <a:r>
              <a:rPr lang="en-IN" b="1" dirty="0"/>
              <a:t>anterior and posterior </a:t>
            </a:r>
            <a:r>
              <a:rPr lang="en-IN" b="1" dirty="0" err="1"/>
              <a:t>sternoclavicular</a:t>
            </a:r>
            <a:r>
              <a:rPr lang="en-IN" b="1" dirty="0"/>
              <a:t> ligaments, the </a:t>
            </a:r>
            <a:r>
              <a:rPr lang="en-IN" b="1" dirty="0" err="1"/>
              <a:t>bilaminar</a:t>
            </a:r>
            <a:r>
              <a:rPr lang="en-IN" b="1" dirty="0"/>
              <a:t> </a:t>
            </a:r>
            <a:r>
              <a:rPr lang="en-IN" b="1" dirty="0" err="1"/>
              <a:t>costoclavicular</a:t>
            </a:r>
            <a:r>
              <a:rPr lang="en-IN" b="1" dirty="0"/>
              <a:t> ligament, and the </a:t>
            </a:r>
            <a:r>
              <a:rPr lang="en-IN" b="1" dirty="0" err="1"/>
              <a:t>interclavicular</a:t>
            </a:r>
            <a:r>
              <a:rPr lang="en-IN" b="1" dirty="0"/>
              <a:t> ligament</a:t>
            </a:r>
            <a:endParaRPr lang="en-IN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External rotater muscles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267200"/>
          </a:xfrm>
        </p:spPr>
        <p:txBody>
          <a:bodyPr/>
          <a:lstStyle/>
          <a:p>
            <a:pPr eaLnBrk="1" hangingPunct="1"/>
            <a:r>
              <a:rPr lang="en-US"/>
              <a:t>Infraspinatus, teres minor </a:t>
            </a:r>
          </a:p>
          <a:p>
            <a:pPr eaLnBrk="1" hangingPunct="1"/>
            <a:r>
              <a:rPr lang="en-US"/>
              <a:t>Posterior  deltoid </a:t>
            </a:r>
          </a:p>
          <a:p>
            <a:pPr eaLnBrk="1" hangingPunct="1"/>
            <a:endParaRPr lang="en-US"/>
          </a:p>
          <a:p>
            <a:pPr eaLnBrk="1" hangingPunct="1">
              <a:buFont typeface="Wingdings" pitchFamily="2" charset="2"/>
              <a:buChar char="ü"/>
            </a:pPr>
            <a:r>
              <a:rPr lang="en-US"/>
              <a:t>Has small % of ms mass at shoulder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/>
              <a:t>So, produces smallest isometric torque of any ms grp at the shoulder.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11056</TotalTime>
  <Words>3587</Words>
  <Application>Microsoft Office PowerPoint</Application>
  <PresentationFormat>On-screen Show (4:3)</PresentationFormat>
  <Paragraphs>414</Paragraphs>
  <Slides>90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Oriel</vt:lpstr>
      <vt:lpstr>Shoulder Biomechanics </vt:lpstr>
      <vt:lpstr>Slide 2</vt:lpstr>
      <vt:lpstr>Slide 3</vt:lpstr>
      <vt:lpstr>Slide 4</vt:lpstr>
      <vt:lpstr>Slide 5</vt:lpstr>
      <vt:lpstr>1. Sternoclavicular Joint</vt:lpstr>
      <vt:lpstr>Slide 7</vt:lpstr>
      <vt:lpstr>Articulating surfaces </vt:lpstr>
      <vt:lpstr>Sternoclavicular Joint Capsule and Ligaments</vt:lpstr>
      <vt:lpstr>Sternoclavicular Disc</vt:lpstr>
      <vt:lpstr>Slide 11</vt:lpstr>
      <vt:lpstr>Slide 12</vt:lpstr>
      <vt:lpstr>Slide 13</vt:lpstr>
      <vt:lpstr>Sternoclavicular  joint ligaments :  </vt:lpstr>
      <vt:lpstr>Slide 15</vt:lpstr>
      <vt:lpstr>Slide 16</vt:lpstr>
      <vt:lpstr>Slide 17</vt:lpstr>
      <vt:lpstr>Slide 18</vt:lpstr>
      <vt:lpstr>Slide 19</vt:lpstr>
      <vt:lpstr>Sternoclavicular Stress</vt:lpstr>
      <vt:lpstr>Acromioclavicular Joint</vt:lpstr>
      <vt:lpstr>Slide 22</vt:lpstr>
      <vt:lpstr>Acromioclavicular Articulating Surfaces</vt:lpstr>
      <vt:lpstr>Slide 24</vt:lpstr>
      <vt:lpstr>Acromioclavicular Joint Disc</vt:lpstr>
      <vt:lpstr>Slide 26</vt:lpstr>
      <vt:lpstr>Acromioclavicular Capsule and Ligaments</vt:lpstr>
      <vt:lpstr>Slide 28</vt:lpstr>
      <vt:lpstr>Slide 29</vt:lpstr>
      <vt:lpstr>Slide 30</vt:lpstr>
      <vt:lpstr>Acromioclavicular Motions</vt:lpstr>
      <vt:lpstr>Internal/External rotation</vt:lpstr>
      <vt:lpstr>Anterior/ Posterior tilting</vt:lpstr>
      <vt:lpstr>Slide 34</vt:lpstr>
      <vt:lpstr>Upward/Downward Rotation</vt:lpstr>
      <vt:lpstr>Acromioclavicular Stress</vt:lpstr>
      <vt:lpstr>Scapulothoracic Joint</vt:lpstr>
      <vt:lpstr>Slide 38</vt:lpstr>
      <vt:lpstr>Resting Position of the Scapula</vt:lpstr>
      <vt:lpstr>Slide 40</vt:lpstr>
      <vt:lpstr>Slide 41</vt:lpstr>
      <vt:lpstr>Motions of the Scapula</vt:lpstr>
      <vt:lpstr>Slide 43</vt:lpstr>
      <vt:lpstr>Slide 44</vt:lpstr>
      <vt:lpstr>Upward/Downward Rotation</vt:lpstr>
      <vt:lpstr>Slide 46</vt:lpstr>
      <vt:lpstr>Slide 47</vt:lpstr>
      <vt:lpstr>Slide 48</vt:lpstr>
      <vt:lpstr>Elevation/Depression</vt:lpstr>
      <vt:lpstr>Slide 50</vt:lpstr>
      <vt:lpstr>Slide 51</vt:lpstr>
      <vt:lpstr>Protraction/Retraction</vt:lpstr>
      <vt:lpstr>Slide 53</vt:lpstr>
      <vt:lpstr>Slide 54</vt:lpstr>
      <vt:lpstr>Slide 55</vt:lpstr>
      <vt:lpstr>Internal/External Rotation</vt:lpstr>
      <vt:lpstr>Anterior/Posterior Tilting</vt:lpstr>
      <vt:lpstr>Scapulothoracic Stability</vt:lpstr>
      <vt:lpstr>Slide 59</vt:lpstr>
      <vt:lpstr>GLENOHUMERAL JOINT</vt:lpstr>
      <vt:lpstr>Slide 61</vt:lpstr>
      <vt:lpstr>Stabilizers of gh joint</vt:lpstr>
      <vt:lpstr>Glenoid labrum </vt:lpstr>
      <vt:lpstr>Glenohumeral capsule</vt:lpstr>
      <vt:lpstr>Slide 65</vt:lpstr>
      <vt:lpstr>Slide 66</vt:lpstr>
      <vt:lpstr>Slide 67</vt:lpstr>
      <vt:lpstr>Slide 68</vt:lpstr>
      <vt:lpstr>Slide 69</vt:lpstr>
      <vt:lpstr>Bursae </vt:lpstr>
      <vt:lpstr>Coracoacromial Arch</vt:lpstr>
      <vt:lpstr>Slide 72</vt:lpstr>
      <vt:lpstr>   Glenohumeral osteokinematics </vt:lpstr>
      <vt:lpstr>Glenohumeral Arthrokinematics</vt:lpstr>
      <vt:lpstr>Slide 75</vt:lpstr>
      <vt:lpstr>Static stabilization  of GH joint</vt:lpstr>
      <vt:lpstr>DYNAMIC STABILIZATION OF GH JOINT</vt:lpstr>
      <vt:lpstr>Scapulohumeral Rhythm  </vt:lpstr>
      <vt:lpstr>SC &amp; AC joint contribution</vt:lpstr>
      <vt:lpstr>Slide 80</vt:lpstr>
      <vt:lpstr>Slide 81</vt:lpstr>
      <vt:lpstr>Action of shoulder muscles  </vt:lpstr>
      <vt:lpstr>Slide 83</vt:lpstr>
      <vt:lpstr>Slide 84</vt:lpstr>
      <vt:lpstr>Slide 85</vt:lpstr>
      <vt:lpstr>Slide 86</vt:lpstr>
      <vt:lpstr>B. Controllers of arthrokinematics</vt:lpstr>
      <vt:lpstr>Slide 88</vt:lpstr>
      <vt:lpstr>Internal rotater muscles</vt:lpstr>
      <vt:lpstr> External rotater muscles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Shoulder Biomechanics </dc:title>
  <dc:creator>lenovo</dc:creator>
  <cp:lastModifiedBy>DOSS PARKASH</cp:lastModifiedBy>
  <cp:revision>21</cp:revision>
  <dcterms:created xsi:type="dcterms:W3CDTF">2020-10-02T17:12:39Z</dcterms:created>
  <dcterms:modified xsi:type="dcterms:W3CDTF">2024-07-30T11:23:37Z</dcterms:modified>
</cp:coreProperties>
</file>